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handoutMasterIdLst>
    <p:handoutMasterId r:id="rId34"/>
  </p:handoutMasterIdLst>
  <p:sldIdLst>
    <p:sldId id="256" r:id="rId6"/>
    <p:sldId id="285" r:id="rId7"/>
    <p:sldId id="286" r:id="rId8"/>
    <p:sldId id="257" r:id="rId9"/>
    <p:sldId id="290" r:id="rId10"/>
    <p:sldId id="265" r:id="rId11"/>
    <p:sldId id="291" r:id="rId12"/>
    <p:sldId id="261" r:id="rId13"/>
    <p:sldId id="292" r:id="rId14"/>
    <p:sldId id="293" r:id="rId15"/>
    <p:sldId id="294" r:id="rId16"/>
    <p:sldId id="295" r:id="rId17"/>
    <p:sldId id="262" r:id="rId18"/>
    <p:sldId id="283" r:id="rId19"/>
    <p:sldId id="272" r:id="rId20"/>
    <p:sldId id="289" r:id="rId21"/>
    <p:sldId id="274" r:id="rId22"/>
    <p:sldId id="288" r:id="rId23"/>
    <p:sldId id="298" r:id="rId24"/>
    <p:sldId id="296" r:id="rId25"/>
    <p:sldId id="287" r:id="rId26"/>
    <p:sldId id="275" r:id="rId27"/>
    <p:sldId id="282" r:id="rId28"/>
    <p:sldId id="277" r:id="rId29"/>
    <p:sldId id="259" r:id="rId30"/>
    <p:sldId id="264" r:id="rId31"/>
    <p:sldId id="284" r:id="rId32"/>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8" autoAdjust="0"/>
    <p:restoredTop sz="94660"/>
  </p:normalViewPr>
  <p:slideViewPr>
    <p:cSldViewPr snapToGrid="0" snapToObjects="1">
      <p:cViewPr varScale="1">
        <p:scale>
          <a:sx n="69" d="100"/>
          <a:sy n="69" d="100"/>
        </p:scale>
        <p:origin x="1168" y="40"/>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1110"/>
    </p:cViewPr>
  </p:sorterViewPr>
  <p:notesViewPr>
    <p:cSldViewPr snapToGrid="0" snapToObjects="1">
      <p:cViewPr varScale="1">
        <p:scale>
          <a:sx n="88" d="100"/>
          <a:sy n="88" d="100"/>
        </p:scale>
        <p:origin x="35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9461"/>
          </a:xfrm>
          <a:prstGeom prst="rect">
            <a:avLst/>
          </a:prstGeom>
        </p:spPr>
        <p:txBody>
          <a:bodyPr vert="horz" lIns="93763" tIns="46881" rIns="93763" bIns="46881" rtlCol="0"/>
          <a:lstStyle>
            <a:lvl1pPr algn="r">
              <a:defRPr sz="1200"/>
            </a:lvl1pPr>
          </a:lstStyle>
          <a:p>
            <a:fld id="{68F9C615-7499-4F22-BCA1-861D2E22FF75}" type="datetimeFigureOut">
              <a:rPr lang="en-US" smtClean="0"/>
              <a:t>7/16/2019</a:t>
            </a:fld>
            <a:endParaRPr lang="en-US"/>
          </a:p>
        </p:txBody>
      </p:sp>
      <p:sp>
        <p:nvSpPr>
          <p:cNvPr id="4" name="Footer Placeholder 3"/>
          <p:cNvSpPr>
            <a:spLocks noGrp="1"/>
          </p:cNvSpPr>
          <p:nvPr>
            <p:ph type="ftr" sz="quarter" idx="2"/>
          </p:nvPr>
        </p:nvSpPr>
        <p:spPr>
          <a:xfrm>
            <a:off x="0" y="8887265"/>
            <a:ext cx="3056414" cy="469460"/>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9460"/>
          </a:xfrm>
          <a:prstGeom prst="rect">
            <a:avLst/>
          </a:prstGeom>
        </p:spPr>
        <p:txBody>
          <a:bodyPr vert="horz" lIns="93763" tIns="46881" rIns="93763" bIns="46881" rtlCol="0" anchor="b"/>
          <a:lstStyle>
            <a:lvl1pPr algn="r">
              <a:defRPr sz="1200"/>
            </a:lvl1pPr>
          </a:lstStyle>
          <a:p>
            <a:fld id="{26569D32-56FB-42E9-B402-0E445B0B6E8D}" type="slidenum">
              <a:rPr lang="en-US" smtClean="0"/>
              <a:t>‹#›</a:t>
            </a:fld>
            <a:endParaRPr lang="en-US"/>
          </a:p>
        </p:txBody>
      </p:sp>
    </p:spTree>
    <p:extLst>
      <p:ext uri="{BB962C8B-B14F-4D97-AF65-F5344CB8AC3E}">
        <p14:creationId xmlns:p14="http://schemas.microsoft.com/office/powerpoint/2010/main" val="3471472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3" tIns="46881" rIns="93763" bIns="46881" rtlCol="0"/>
          <a:lstStyle>
            <a:lvl1pPr algn="r">
              <a:defRPr sz="1200"/>
            </a:lvl1pPr>
          </a:lstStyle>
          <a:p>
            <a:fld id="{BEB82A45-1662-4CEA-8A62-08C14F358643}" type="datetimeFigureOut">
              <a:rPr lang="en-US" smtClean="0"/>
              <a:t>7/16/2019</a:t>
            </a:fld>
            <a:endParaRPr lang="en-US"/>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502924"/>
            <a:ext cx="5642610" cy="3684210"/>
          </a:xfrm>
          <a:prstGeom prst="rect">
            <a:avLst/>
          </a:prstGeom>
        </p:spPr>
        <p:txBody>
          <a:bodyPr vert="horz" lIns="93763" tIns="46881" rIns="93763" bIns="468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7265"/>
            <a:ext cx="3056414" cy="469460"/>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9460"/>
          </a:xfrm>
          <a:prstGeom prst="rect">
            <a:avLst/>
          </a:prstGeom>
        </p:spPr>
        <p:txBody>
          <a:bodyPr vert="horz" lIns="93763" tIns="46881" rIns="93763" bIns="46881" rtlCol="0" anchor="b"/>
          <a:lstStyle>
            <a:lvl1pPr algn="r">
              <a:defRPr sz="1200"/>
            </a:lvl1pPr>
          </a:lstStyle>
          <a:p>
            <a:fld id="{F0C415CC-8F70-4E67-B3A2-5BB1227A4987}" type="slidenum">
              <a:rPr lang="en-US" smtClean="0"/>
              <a:t>‹#›</a:t>
            </a:fld>
            <a:endParaRPr lang="en-US"/>
          </a:p>
        </p:txBody>
      </p:sp>
    </p:spTree>
    <p:extLst>
      <p:ext uri="{BB962C8B-B14F-4D97-AF65-F5344CB8AC3E}">
        <p14:creationId xmlns:p14="http://schemas.microsoft.com/office/powerpoint/2010/main" val="254003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C415CC-8F70-4E67-B3A2-5BB1227A4987}" type="slidenum">
              <a:rPr lang="en-US" smtClean="0"/>
              <a:t>1</a:t>
            </a:fld>
            <a:endParaRPr lang="en-US"/>
          </a:p>
        </p:txBody>
      </p:sp>
    </p:spTree>
    <p:extLst>
      <p:ext uri="{BB962C8B-B14F-4D97-AF65-F5344CB8AC3E}">
        <p14:creationId xmlns:p14="http://schemas.microsoft.com/office/powerpoint/2010/main" val="240098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that traumatic experiences are associated with both behavioral health and chronic physical health conditions, especially those traumatic events that occur during childhood. Substance use (e.g., smoking, excessive alcohol use, and taking drugs), mental health conditions (e.g., depression, anxiety, or PTSD), and other risky behaviors (e.g., self-injury and risky sexual encounters) have been linked with traumatic experiences. Because these behavioral health concerns can present challenges in relationships, careers, and other aspects of life, it is important to understand the nature and impact of trauma, and to explore healing.</a:t>
            </a:r>
          </a:p>
        </p:txBody>
      </p:sp>
      <p:sp>
        <p:nvSpPr>
          <p:cNvPr id="4" name="Slide Number Placeholder 3"/>
          <p:cNvSpPr>
            <a:spLocks noGrp="1"/>
          </p:cNvSpPr>
          <p:nvPr>
            <p:ph type="sldNum" sz="quarter" idx="10"/>
          </p:nvPr>
        </p:nvSpPr>
        <p:spPr/>
        <p:txBody>
          <a:bodyPr/>
          <a:lstStyle/>
          <a:p>
            <a:fld id="{F0C415CC-8F70-4E67-B3A2-5BB1227A4987}" type="slidenum">
              <a:rPr lang="en-US" smtClean="0"/>
              <a:t>4</a:t>
            </a:fld>
            <a:endParaRPr lang="en-US"/>
          </a:p>
        </p:txBody>
      </p:sp>
    </p:spTree>
    <p:extLst>
      <p:ext uri="{BB962C8B-B14F-4D97-AF65-F5344CB8AC3E}">
        <p14:creationId xmlns:p14="http://schemas.microsoft.com/office/powerpoint/2010/main" val="235390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C415CC-8F70-4E67-B3A2-5BB1227A4987}" type="slidenum">
              <a:rPr lang="en-US" smtClean="0"/>
              <a:t>6</a:t>
            </a:fld>
            <a:endParaRPr lang="en-US"/>
          </a:p>
        </p:txBody>
      </p:sp>
    </p:spTree>
    <p:extLst>
      <p:ext uri="{BB962C8B-B14F-4D97-AF65-F5344CB8AC3E}">
        <p14:creationId xmlns:p14="http://schemas.microsoft.com/office/powerpoint/2010/main" val="358771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992"/>
            <a:ext cx="7315200" cy="2595025"/>
          </a:xfrm>
        </p:spPr>
        <p:txBody>
          <a:bodyPr>
            <a:norm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914400" y="4021898"/>
            <a:ext cx="7315200" cy="1144632"/>
          </a:xfrm>
        </p:spPr>
        <p:txBody>
          <a:bodyPr>
            <a:normAutofit/>
          </a:bodyPr>
          <a:lstStyle>
            <a:lvl1pPr marL="0" indent="0" algn="l">
              <a:buNone/>
              <a:defRPr sz="22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2FE7D661-1836-44F7-8FAF-35E8F866ECD3}" type="datetime1">
              <a:rPr lang="en-US" smtClean="0"/>
              <a:pPr/>
              <a:t>7/16/2019</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F71CE-B899-4B2B-848D-9F12F0C901B6}"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8179" y="138982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4303" y="1389829"/>
            <a:ext cx="5241476" cy="448445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2CF1CA-F464-4B29-B867-EAF8A9B936E3}" type="datetime1">
              <a:rPr lang="en-US" smtClean="0"/>
              <a:pPr/>
              <a:t>7/16/2019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936188"/>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1310641"/>
            <a:ext cx="7315200" cy="355599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300875"/>
            <a:ext cx="7315200" cy="1154097"/>
          </a:xfrm>
        </p:spPr>
        <p:txBody>
          <a:bodyPr/>
          <a:lstStyle/>
          <a:p>
            <a:r>
              <a:rPr lang="en-US" dirty="0"/>
              <a:t>Click to edit Master title style</a:t>
            </a:r>
          </a:p>
        </p:txBody>
      </p:sp>
      <p:sp>
        <p:nvSpPr>
          <p:cNvPr id="8" name="Content Placeholder 7"/>
          <p:cNvSpPr>
            <a:spLocks noGrp="1"/>
          </p:cNvSpPr>
          <p:nvPr>
            <p:ph sz="quarter" idx="13"/>
          </p:nvPr>
        </p:nvSpPr>
        <p:spPr>
          <a:xfrm>
            <a:off x="914400" y="2600960"/>
            <a:ext cx="3566160" cy="3241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600960"/>
            <a:ext cx="3566160" cy="3242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46888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46888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27039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108960"/>
            <a:ext cx="3566160" cy="278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108960"/>
            <a:ext cx="3566160" cy="278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373515"/>
            <a:ext cx="7315200" cy="115409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E9967FD-6084-4075-993E-77EC8038773F}" type="datetime1">
              <a:rPr lang="en-US" smtClean="0"/>
              <a:pPr/>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286882"/>
            <a:ext cx="2950936" cy="2173015"/>
          </a:xfrm>
        </p:spPr>
        <p:txBody>
          <a:bodyPr anchor="b">
            <a:normAutofit/>
          </a:bodyPr>
          <a:lstStyle>
            <a:lvl1pPr algn="l">
              <a:defRPr sz="2800" b="0"/>
            </a:lvl1pPr>
          </a:lstStyle>
          <a:p>
            <a:r>
              <a:rPr lang="en-US" dirty="0"/>
              <a:t>Click to edit Master title style</a:t>
            </a:r>
          </a:p>
        </p:txBody>
      </p:sp>
      <p:sp>
        <p:nvSpPr>
          <p:cNvPr id="3" name="Content Placeholder 2"/>
          <p:cNvSpPr>
            <a:spLocks noGrp="1"/>
          </p:cNvSpPr>
          <p:nvPr>
            <p:ph idx="1"/>
          </p:nvPr>
        </p:nvSpPr>
        <p:spPr>
          <a:xfrm>
            <a:off x="4021752" y="128822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3522615"/>
            <a:ext cx="2950936" cy="18418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1757680"/>
            <a:ext cx="4038600" cy="3352800"/>
          </a:xfrm>
          <a:solidFill>
            <a:schemeClr val="accent2"/>
          </a:solidFill>
          <a:ln w="12700">
            <a:noFill/>
          </a:ln>
          <a:effectLst>
            <a:reflection blurRad="12700" stA="21000" endPos="2000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4059936"/>
            <a:ext cx="2953512" cy="1832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092487"/>
          </a:xfrm>
          <a:prstGeom prst="rect">
            <a:avLst/>
          </a:prstGeom>
          <a:ln>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rgbClr val="404040">
                    <a:alpha val="50000"/>
                  </a:srgbClr>
                </a:solidFill>
              </a:defRPr>
            </a:lvl1pPr>
          </a:lstStyle>
          <a:p>
            <a:fld id="{DA47DADC-55EA-4839-91C8-5BCC0EC06F5C}" type="datetime1">
              <a:rPr lang="en-US" smtClean="0"/>
              <a:pPr/>
              <a:t>7/16/2019</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rgbClr val="404040"/>
                </a:solidFill>
              </a:defRPr>
            </a:lvl1pPr>
          </a:lstStyle>
          <a:p>
            <a:fld id="{CE8079A4-7AA8-4A4F-87E2-7781EC5097DD}"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rgbClr val="404040"/>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ln>
            <a:noFill/>
          </a:ln>
          <a:solidFill>
            <a:schemeClr val="bg1">
              <a:lumMod val="75000"/>
              <a:lumOff val="25000"/>
            </a:schemeClr>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bg1">
              <a:lumMod val="75000"/>
              <a:lumOff val="25000"/>
            </a:schemeClr>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rgbClr val="404040"/>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rgbClr val="404040"/>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rgbClr val="404040"/>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tegration.samhsa.gov/clinical-practice/trauma#ACE_Trauma_PTSD_Resourc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violenceprevention/childabuseandneglect/acestudy/ace-graphic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dermer@govst.edu" TargetMode="External"/><Relationship Id="rId2" Type="http://schemas.openxmlformats.org/officeDocument/2006/relationships/hyperlink" Target="mailto:nburley@govst.edu" TargetMode="External"/><Relationship Id="rId1" Type="http://schemas.openxmlformats.org/officeDocument/2006/relationships/slideLayout" Target="../slideLayouts/slideLayout2.xml"/><Relationship Id="rId4" Type="http://schemas.openxmlformats.org/officeDocument/2006/relationships/hyperlink" Target="mailto:cmejta@govst.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ntegration.samhsa.gov/clinical-practice/trauma#ACE_Trauma_PTSD_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854" y="448409"/>
            <a:ext cx="7376746" cy="3279530"/>
          </a:xfrm>
        </p:spPr>
        <p:txBody>
          <a:bodyPr>
            <a:normAutofit fontScale="90000"/>
          </a:bodyPr>
          <a:lstStyle/>
          <a:p>
            <a:r>
              <a:rPr lang="en-US" dirty="0"/>
              <a:t>Building Trauma Informed Treatment in Clinical Practice: A Curriculum for Addictions and Mental Health Students and Counselors</a:t>
            </a:r>
          </a:p>
        </p:txBody>
      </p:sp>
      <p:sp>
        <p:nvSpPr>
          <p:cNvPr id="3" name="Subtitle 2"/>
          <p:cNvSpPr>
            <a:spLocks noGrp="1"/>
          </p:cNvSpPr>
          <p:nvPr>
            <p:ph type="subTitle" idx="1"/>
          </p:nvPr>
        </p:nvSpPr>
        <p:spPr>
          <a:xfrm>
            <a:off x="914400" y="3727939"/>
            <a:ext cx="7315200" cy="1905863"/>
          </a:xfrm>
        </p:spPr>
        <p:txBody>
          <a:bodyPr/>
          <a:lstStyle/>
          <a:p>
            <a:pPr algn="ctr"/>
            <a:r>
              <a:rPr lang="en-US" dirty="0"/>
              <a:t>Nancy H A Burley, </a:t>
            </a:r>
            <a:r>
              <a:rPr lang="en-US" dirty="0" err="1"/>
              <a:t>Ed.D</a:t>
            </a:r>
            <a:r>
              <a:rPr lang="en-US" dirty="0"/>
              <a:t>.</a:t>
            </a:r>
          </a:p>
          <a:p>
            <a:pPr algn="ctr"/>
            <a:r>
              <a:rPr lang="en-US" dirty="0"/>
              <a:t>Shannon Dermer, Ph.D.	</a:t>
            </a:r>
          </a:p>
          <a:p>
            <a:pPr algn="ctr"/>
            <a:r>
              <a:rPr lang="en-US" dirty="0"/>
              <a:t> Cheryl Mejta, Ph.D.</a:t>
            </a:r>
          </a:p>
        </p:txBody>
      </p:sp>
    </p:spTree>
    <p:extLst>
      <p:ext uri="{BB962C8B-B14F-4D97-AF65-F5344CB8AC3E}">
        <p14:creationId xmlns:p14="http://schemas.microsoft.com/office/powerpoint/2010/main" val="283536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89001"/>
            <a:ext cx="7315200" cy="901699"/>
          </a:xfrm>
        </p:spPr>
        <p:txBody>
          <a:bodyPr anchor="t">
            <a:normAutofit/>
          </a:bodyPr>
          <a:lstStyle/>
          <a:p>
            <a:r>
              <a:rPr lang="en-US" dirty="0"/>
              <a:t>Trauma-Informed Care</a:t>
            </a:r>
          </a:p>
        </p:txBody>
      </p:sp>
      <p:sp>
        <p:nvSpPr>
          <p:cNvPr id="3" name="Content Placeholder 2"/>
          <p:cNvSpPr>
            <a:spLocks noGrp="1"/>
          </p:cNvSpPr>
          <p:nvPr>
            <p:ph idx="1"/>
          </p:nvPr>
        </p:nvSpPr>
        <p:spPr>
          <a:xfrm>
            <a:off x="270163" y="2698811"/>
            <a:ext cx="8245187" cy="2791161"/>
          </a:xfrm>
        </p:spPr>
        <p:txBody>
          <a:bodyPr>
            <a:normAutofit fontScale="92500" lnSpcReduction="10000"/>
          </a:bodyPr>
          <a:lstStyle/>
          <a:p>
            <a:r>
              <a:rPr lang="en-US" dirty="0"/>
              <a:t>Providing care in a trauma-informed manner promotes positive health outcomes. A trauma-informed approach is defined by SAMHSA as a program, organization, or system that realizes the widespread impact of trauma and understands potential paths for recovery; recognizes the signs and symptoms of trauma in clients, families, staff, and others involved with the system; and responds by fully integrating knowledge about trauma into policies, procedures, and practices, and seeks to actively resist re-traumatization.</a:t>
            </a:r>
          </a:p>
          <a:p>
            <a:pPr marL="0" indent="0">
              <a:buNone/>
            </a:pPr>
            <a:r>
              <a:rPr lang="en-US" dirty="0">
                <a:hlinkClick r:id="rId2"/>
              </a:rPr>
              <a:t>https://www.integration.samhsa.gov/clinical-practice/trauma#ACE_Trauma_PTSD_Resources</a:t>
            </a:r>
            <a:endParaRPr lang="en-US" dirty="0"/>
          </a:p>
        </p:txBody>
      </p:sp>
    </p:spTree>
    <p:extLst>
      <p:ext uri="{BB962C8B-B14F-4D97-AF65-F5344CB8AC3E}">
        <p14:creationId xmlns:p14="http://schemas.microsoft.com/office/powerpoint/2010/main" val="32382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sociation Between ACEs and Negative Outcomes"/>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45297" y="1262198"/>
            <a:ext cx="7403006" cy="44418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2109" y="5565502"/>
            <a:ext cx="7210697" cy="300082"/>
          </a:xfrm>
          <a:prstGeom prst="rect">
            <a:avLst/>
          </a:prstGeom>
        </p:spPr>
        <p:txBody>
          <a:bodyPr wrap="square">
            <a:spAutoFit/>
          </a:bodyPr>
          <a:lstStyle/>
          <a:p>
            <a:r>
              <a:rPr lang="en-US" sz="1350" dirty="0">
                <a:hlinkClick r:id="rId3"/>
              </a:rPr>
              <a:t>https://www.cdc.gov/violenceprevention/childabuseandneglect/acestudy/ace-graphics.html</a:t>
            </a:r>
            <a:endParaRPr lang="en-US" sz="1350" dirty="0"/>
          </a:p>
        </p:txBody>
      </p:sp>
    </p:spTree>
    <p:extLst>
      <p:ext uri="{BB962C8B-B14F-4D97-AF65-F5344CB8AC3E}">
        <p14:creationId xmlns:p14="http://schemas.microsoft.com/office/powerpoint/2010/main" val="322472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4201"/>
            <a:ext cx="7315200" cy="1473200"/>
          </a:xfrm>
        </p:spPr>
        <p:txBody>
          <a:bodyPr>
            <a:normAutofit/>
          </a:bodyPr>
          <a:lstStyle/>
          <a:p>
            <a:r>
              <a:rPr lang="en-US" dirty="0"/>
              <a:t>Example of Study on ACEs and Opioid Abuse</a:t>
            </a:r>
          </a:p>
        </p:txBody>
      </p:sp>
      <p:sp>
        <p:nvSpPr>
          <p:cNvPr id="3" name="Content Placeholder 2"/>
          <p:cNvSpPr>
            <a:spLocks noGrp="1"/>
          </p:cNvSpPr>
          <p:nvPr>
            <p:ph idx="1"/>
          </p:nvPr>
        </p:nvSpPr>
        <p:spPr>
          <a:xfrm>
            <a:off x="628650" y="2260023"/>
            <a:ext cx="7886700" cy="3667991"/>
          </a:xfrm>
        </p:spPr>
        <p:txBody>
          <a:bodyPr>
            <a:normAutofit fontScale="70000" lnSpcReduction="20000"/>
          </a:bodyPr>
          <a:lstStyle/>
          <a:p>
            <a:r>
              <a:rPr lang="en-US" sz="2325" dirty="0"/>
              <a:t>Examine the relationship between adverse experiences and three landmarks of opioid use: age of opioid initiation, injection drug use, and lifetime overdose.</a:t>
            </a:r>
          </a:p>
          <a:p>
            <a:r>
              <a:rPr lang="en-US" sz="2325" dirty="0"/>
              <a:t>Interviewed persons seeking inpatient opioid detoxification. Participants were asked about age of opioid initiation, last month injection drug use, and lifetime history of overdose, and completed the ten-item Adverse Childhood Experience (ACE) questionnaire.</a:t>
            </a:r>
          </a:p>
          <a:p>
            <a:r>
              <a:rPr lang="en-US" sz="2325" dirty="0"/>
              <a:t>the ACE score was inversely associated with age of initiating opioid use (b = −0.50, 95% CI −0.70; −0.29, </a:t>
            </a:r>
            <a:r>
              <a:rPr lang="en-US" sz="2325" i="1" dirty="0"/>
              <a:t>p &lt; .001</a:t>
            </a:r>
            <a:r>
              <a:rPr lang="en-US" sz="2325" dirty="0"/>
              <a:t>), and positively associated with recent injection drug use (OR = 1.11, 95% CI 1.02; 1.20, </a:t>
            </a:r>
            <a:r>
              <a:rPr lang="en-US" sz="2325" i="1" dirty="0"/>
              <a:t>p</a:t>
            </a:r>
            <a:r>
              <a:rPr lang="en-US" sz="2325" dirty="0"/>
              <a:t> = .014</a:t>
            </a:r>
            <a:r>
              <a:rPr lang="en-US" sz="2325" i="1" dirty="0"/>
              <a:t>)</a:t>
            </a:r>
            <a:r>
              <a:rPr lang="en-US" sz="2325" dirty="0"/>
              <a:t> and the likelihood of experiencing an overdose (OR = 1.10, 95% CI 1.02; 1.20, </a:t>
            </a:r>
            <a:r>
              <a:rPr lang="en-US" sz="2325" i="1" dirty="0"/>
              <a:t>p</a:t>
            </a:r>
            <a:r>
              <a:rPr lang="en-US" sz="2325" dirty="0"/>
              <a:t> = .015) in a graded dose response manner.</a:t>
            </a:r>
          </a:p>
          <a:p>
            <a:r>
              <a:rPr lang="en-US" sz="2325" dirty="0"/>
              <a:t>Greater adverse childhood experiences are associated with three landmarks of opioid use risk. ACE screening </a:t>
            </a:r>
            <a:r>
              <a:rPr lang="en-US" dirty="0"/>
              <a:t>may be useful in identifying high-risk subsets of opioid-using populations.</a:t>
            </a:r>
          </a:p>
          <a:p>
            <a:pPr marL="45720" indent="0">
              <a:buNone/>
            </a:pPr>
            <a:endParaRPr lang="en-US" sz="1725" dirty="0"/>
          </a:p>
          <a:p>
            <a:pPr marL="45720" indent="0">
              <a:buNone/>
            </a:pPr>
            <a:r>
              <a:rPr lang="en-US" sz="1725" dirty="0"/>
              <a:t>Stein, M. D., Conti, M. T., Kenney, S., Anderson, B. J., </a:t>
            </a:r>
            <a:r>
              <a:rPr lang="en-US" sz="1725" dirty="0" err="1"/>
              <a:t>Flori</a:t>
            </a:r>
            <a:r>
              <a:rPr lang="en-US" sz="1725" dirty="0"/>
              <a:t>, J. N., </a:t>
            </a:r>
            <a:r>
              <a:rPr lang="en-US" sz="1725" dirty="0" err="1"/>
              <a:t>Risi</a:t>
            </a:r>
            <a:r>
              <a:rPr lang="en-US" sz="1725" dirty="0"/>
              <a:t>, M. M., &amp; Bailey, G. L. (2017). Adverse childhood experience effects on opioid use initiation, injection drug use, and overdose among persons with opioid use disorder. </a:t>
            </a:r>
            <a:r>
              <a:rPr lang="en-US" sz="1725" i="1" dirty="0"/>
              <a:t>Drug and alcohol dependence</a:t>
            </a:r>
            <a:r>
              <a:rPr lang="en-US" sz="1725" dirty="0"/>
              <a:t>, </a:t>
            </a:r>
            <a:r>
              <a:rPr lang="en-US" sz="1725" i="1" dirty="0"/>
              <a:t>179</a:t>
            </a:r>
            <a:r>
              <a:rPr lang="en-US" sz="1725" dirty="0"/>
              <a:t>, 325–329. doi:10.1016/j.drugalcdep.2017.07.007</a:t>
            </a:r>
          </a:p>
        </p:txBody>
      </p:sp>
    </p:spTree>
    <p:extLst>
      <p:ext uri="{BB962C8B-B14F-4D97-AF65-F5344CB8AC3E}">
        <p14:creationId xmlns:p14="http://schemas.microsoft.com/office/powerpoint/2010/main" val="254362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Impact of Trauma and substance use disorders</a:t>
            </a:r>
          </a:p>
        </p:txBody>
      </p:sp>
      <p:sp>
        <p:nvSpPr>
          <p:cNvPr id="5" name="Content Placeholder 4"/>
          <p:cNvSpPr>
            <a:spLocks noGrp="1"/>
          </p:cNvSpPr>
          <p:nvPr>
            <p:ph idx="1"/>
          </p:nvPr>
        </p:nvSpPr>
        <p:spPr/>
        <p:txBody>
          <a:bodyPr>
            <a:normAutofit fontScale="77500" lnSpcReduction="20000"/>
          </a:bodyPr>
          <a:lstStyle/>
          <a:p>
            <a:r>
              <a:rPr lang="en-US" dirty="0"/>
              <a:t>SUD is a common among those exposed to traumatic events, especially those who experienced interpersonal violence</a:t>
            </a:r>
          </a:p>
          <a:p>
            <a:pPr marL="45720" indent="0">
              <a:buNone/>
            </a:pPr>
            <a:endParaRPr lang="en-US" dirty="0"/>
          </a:p>
          <a:p>
            <a:r>
              <a:rPr lang="en-US" dirty="0"/>
              <a:t>Those with SUD are more likely than most other groups to report a history of trauma exposure and to present with symptoms of PTSD.</a:t>
            </a:r>
          </a:p>
          <a:p>
            <a:pPr marL="45720" indent="0">
              <a:buNone/>
            </a:pPr>
            <a:endParaRPr lang="en-US" dirty="0"/>
          </a:p>
          <a:p>
            <a:r>
              <a:rPr lang="en-US" dirty="0"/>
              <a:t>3 Major reasons why trauma, PTDS, and SUD may overlap</a:t>
            </a:r>
          </a:p>
          <a:p>
            <a:pPr marL="502920" indent="-457200">
              <a:buFont typeface="+mj-lt"/>
              <a:buAutoNum type="arabicPeriod"/>
            </a:pPr>
            <a:r>
              <a:rPr lang="en-US" dirty="0"/>
              <a:t>Trauma survivors seek out psychoactive substances as a way to self medicate posttraumatic distress</a:t>
            </a:r>
          </a:p>
          <a:p>
            <a:pPr marL="502920" indent="-457200">
              <a:buFont typeface="+mj-lt"/>
              <a:buAutoNum type="arabicPeriod"/>
            </a:pPr>
            <a:r>
              <a:rPr lang="en-US" dirty="0"/>
              <a:t>Those who heavily use substances are more easily victimized or otherwise prone to trauma exposure</a:t>
            </a:r>
          </a:p>
          <a:p>
            <a:pPr marL="502920" indent="-457200">
              <a:buFont typeface="+mj-lt"/>
              <a:buAutoNum type="arabicPeriod"/>
            </a:pPr>
            <a:r>
              <a:rPr lang="en-US" dirty="0"/>
              <a:t>Major substance use leads to more symptomatology in those exposed to trauma</a:t>
            </a:r>
          </a:p>
        </p:txBody>
      </p:sp>
    </p:spTree>
    <p:extLst>
      <p:ext uri="{BB962C8B-B14F-4D97-AF65-F5344CB8AC3E}">
        <p14:creationId xmlns:p14="http://schemas.microsoft.com/office/powerpoint/2010/main" val="371338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 Syndromes in Non-Western Cultures</a:t>
            </a:r>
          </a:p>
        </p:txBody>
      </p:sp>
      <p:sp>
        <p:nvSpPr>
          <p:cNvPr id="3" name="Content Placeholder 2"/>
          <p:cNvSpPr>
            <a:spLocks noGrp="1"/>
          </p:cNvSpPr>
          <p:nvPr>
            <p:ph idx="1"/>
          </p:nvPr>
        </p:nvSpPr>
        <p:spPr/>
        <p:txBody>
          <a:bodyPr/>
          <a:lstStyle/>
          <a:p>
            <a:r>
              <a:rPr lang="en-US" dirty="0"/>
              <a:t>Cultures different from North American society may experience/express posttraumatic symptoms differently</a:t>
            </a:r>
          </a:p>
          <a:p>
            <a:pPr marL="45720" indent="0">
              <a:buNone/>
            </a:pPr>
            <a:endParaRPr lang="en-US" dirty="0"/>
          </a:p>
          <a:p>
            <a:r>
              <a:rPr lang="en-US" dirty="0"/>
              <a:t>“Individuals from non-Anglo-Saxon culture often fail to meet PTSD diagnostic criteria because they lack avoidant/numbing symptoms despite the presence of re-experiencing and arousal symptoms.”</a:t>
            </a:r>
          </a:p>
        </p:txBody>
      </p:sp>
    </p:spTree>
    <p:extLst>
      <p:ext uri="{BB962C8B-B14F-4D97-AF65-F5344CB8AC3E}">
        <p14:creationId xmlns:p14="http://schemas.microsoft.com/office/powerpoint/2010/main" val="250923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2370"/>
            <a:ext cx="7315200" cy="3474648"/>
          </a:xfrm>
        </p:spPr>
        <p:txBody>
          <a:bodyPr>
            <a:normAutofit fontScale="90000"/>
          </a:bodyPr>
          <a:lstStyle/>
          <a:p>
            <a:r>
              <a:rPr lang="en-US" dirty="0"/>
              <a:t>Online Curriculum on Trauma-informed Treatment for Mental Health and Substance Use Counselors		</a:t>
            </a:r>
          </a:p>
        </p:txBody>
      </p:sp>
      <p:sp>
        <p:nvSpPr>
          <p:cNvPr id="3" name="Content Placeholder 2"/>
          <p:cNvSpPr>
            <a:spLocks noGrp="1"/>
          </p:cNvSpPr>
          <p:nvPr>
            <p:ph type="subTitle" idx="1"/>
          </p:nvPr>
        </p:nvSpPr>
        <p:spPr>
          <a:xfrm>
            <a:off x="914400" y="4756638"/>
            <a:ext cx="7315200" cy="1125416"/>
          </a:xfrm>
        </p:spPr>
        <p:txBody>
          <a:bodyPr anchor="b">
            <a:normAutofit/>
          </a:bodyPr>
          <a:lstStyle/>
          <a:p>
            <a:r>
              <a:rPr lang="en-US" sz="1800" dirty="0"/>
              <a:t>An Interdisciplinary Project bringing Education, Addictions Studies, and Mental Health Counselors together infusing Trauma-informed treatment into the curriculum.</a:t>
            </a:r>
          </a:p>
        </p:txBody>
      </p:sp>
    </p:spTree>
    <p:extLst>
      <p:ext uri="{BB962C8B-B14F-4D97-AF65-F5344CB8AC3E}">
        <p14:creationId xmlns:p14="http://schemas.microsoft.com/office/powerpoint/2010/main" val="311749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1828800"/>
            <a:ext cx="2953512" cy="782515"/>
          </a:xfrm>
        </p:spPr>
        <p:txBody>
          <a:bodyPr>
            <a:normAutofit fontScale="90000"/>
          </a:bodyPr>
          <a:lstStyle/>
          <a:p>
            <a:r>
              <a:rPr lang="en-US" dirty="0"/>
              <a:t>Governors State University</a:t>
            </a:r>
          </a:p>
        </p:txBody>
      </p:sp>
      <p:pic>
        <p:nvPicPr>
          <p:cNvPr id="5" name="Content Placeholder 4" descr="Flickr - Photo Sharin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9817" r="9817"/>
          <a:stretch>
            <a:fillRect/>
          </a:stretch>
        </p:blipFill>
        <p:spPr/>
      </p:pic>
      <p:sp>
        <p:nvSpPr>
          <p:cNvPr id="3" name="Content Placeholder 2"/>
          <p:cNvSpPr>
            <a:spLocks noGrp="1"/>
          </p:cNvSpPr>
          <p:nvPr>
            <p:ph type="body" sz="half" idx="2"/>
          </p:nvPr>
        </p:nvSpPr>
        <p:spPr>
          <a:xfrm>
            <a:off x="914400" y="2611315"/>
            <a:ext cx="2953512" cy="3281485"/>
          </a:xfrm>
        </p:spPr>
        <p:txBody>
          <a:bodyPr>
            <a:normAutofit/>
          </a:bodyPr>
          <a:lstStyle/>
          <a:p>
            <a:r>
              <a:rPr lang="en-US" dirty="0"/>
              <a:t>The Addictions Studies graduate program, established in 1984, is accredited by the National Addictions Studies Accreditation Consortium (NASAC) and the Illinois Certification Board (ICB). </a:t>
            </a:r>
          </a:p>
          <a:p>
            <a:r>
              <a:rPr lang="en-US" dirty="0"/>
              <a:t> </a:t>
            </a:r>
          </a:p>
          <a:p>
            <a:r>
              <a:rPr lang="en-US" dirty="0"/>
              <a:t>The Mental Health Counseling graduate program has been accredited by the Council for Accreditation of Counseling and Related Programs (CACREP) since 1991 and was reaffirmed in 2014 for an additional 8 years</a:t>
            </a:r>
          </a:p>
        </p:txBody>
      </p:sp>
    </p:spTree>
    <p:extLst>
      <p:ext uri="{BB962C8B-B14F-4D97-AF65-F5344CB8AC3E}">
        <p14:creationId xmlns:p14="http://schemas.microsoft.com/office/powerpoint/2010/main" val="334455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Behavioral Health Education and Training Grant</a:t>
            </a:r>
          </a:p>
        </p:txBody>
      </p:sp>
      <p:sp>
        <p:nvSpPr>
          <p:cNvPr id="3" name="Content Placeholder 2"/>
          <p:cNvSpPr>
            <a:spLocks noGrp="1"/>
          </p:cNvSpPr>
          <p:nvPr>
            <p:ph sz="quarter" idx="13"/>
          </p:nvPr>
        </p:nvSpPr>
        <p:spPr/>
        <p:txBody>
          <a:bodyPr>
            <a:normAutofit fontScale="77500" lnSpcReduction="20000"/>
          </a:bodyPr>
          <a:lstStyle/>
          <a:p>
            <a:r>
              <a:rPr lang="en-US" dirty="0"/>
              <a:t>This resource is supported by the Health Resources and Services Administration (HRSA) of the U.S. Department of Health and Human Services (HHS) as a part of an award totaling, $1,918,092 with 0 percent financed with non-governmental sources. The contents are those of the author(s) and do not necessarily represent the official views of, nor an endorsement, by HRSA, HHS, or the U.S. Government. </a:t>
            </a:r>
          </a:p>
          <a:p>
            <a:r>
              <a:rPr lang="en-US" dirty="0"/>
              <a:t>For more information, please visit HRSA.gov. </a:t>
            </a:r>
          </a:p>
          <a:p>
            <a:endParaRPr lang="en-US" dirty="0"/>
          </a:p>
          <a:p>
            <a:endParaRPr lang="en-US" dirty="0"/>
          </a:p>
        </p:txBody>
      </p:sp>
      <p:pic>
        <p:nvPicPr>
          <p:cNvPr id="1026" name="Picture 2" descr="Health Resources &amp; Services Administration"/>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20586" y="3740475"/>
            <a:ext cx="3509014" cy="114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8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38555"/>
            <a:ext cx="7315200" cy="1239714"/>
          </a:xfrm>
        </p:spPr>
        <p:txBody>
          <a:bodyPr>
            <a:normAutofit fontScale="90000"/>
          </a:bodyPr>
          <a:lstStyle/>
          <a:p>
            <a:r>
              <a:rPr lang="en-US" dirty="0"/>
              <a:t>Goals</a:t>
            </a:r>
            <a:br>
              <a:rPr lang="en-US" dirty="0"/>
            </a:br>
            <a:endParaRPr lang="en-US" dirty="0"/>
          </a:p>
        </p:txBody>
      </p:sp>
      <p:sp>
        <p:nvSpPr>
          <p:cNvPr id="3" name="Content Placeholder 2"/>
          <p:cNvSpPr>
            <a:spLocks noGrp="1"/>
          </p:cNvSpPr>
          <p:nvPr>
            <p:ph idx="1"/>
          </p:nvPr>
        </p:nvSpPr>
        <p:spPr>
          <a:xfrm>
            <a:off x="914400" y="1612901"/>
            <a:ext cx="7315200" cy="4249420"/>
          </a:xfrm>
        </p:spPr>
        <p:txBody>
          <a:bodyPr>
            <a:normAutofit fontScale="85000" lnSpcReduction="20000"/>
          </a:bodyPr>
          <a:lstStyle/>
          <a:p>
            <a:pPr marL="662940" lvl="1" indent="-342900">
              <a:buFont typeface="+mj-lt"/>
              <a:buAutoNum type="arabicPeriod"/>
            </a:pPr>
            <a:r>
              <a:rPr lang="en-US" dirty="0"/>
              <a:t>Develop and expand the number of addictions counselors and mental health counselors serving populations across the lifespan, with a special emphasis on medically underserved areas in Illinois.</a:t>
            </a:r>
          </a:p>
          <a:p>
            <a:pPr marL="662940" lvl="1" indent="-342900">
              <a:buFont typeface="+mj-lt"/>
              <a:buAutoNum type="arabicPeriod"/>
            </a:pPr>
            <a:r>
              <a:rPr lang="en-US" dirty="0"/>
              <a:t>Develop and/or enhance longitudinal internship sites in behavioral health that include interprofessional experiences in integrated primary and behavioral health care.</a:t>
            </a:r>
          </a:p>
          <a:p>
            <a:pPr marL="662940" lvl="1" indent="-342900">
              <a:buFont typeface="+mj-lt"/>
              <a:buAutoNum type="arabicPeriod"/>
            </a:pPr>
            <a:r>
              <a:rPr lang="en-US" dirty="0"/>
              <a:t>Provide intensive, longitudinal, interprofessional training for students, interns, faculty and field supervisors associated with the addictions program, the counseling program, and other affiliated behavioral health and primary care programs at GSU in an effort to reinforce integrated primary and behavioral health services. </a:t>
            </a:r>
          </a:p>
          <a:p>
            <a:pPr marL="662940" lvl="1" indent="-342900">
              <a:buFont typeface="+mj-lt"/>
              <a:buAutoNum type="arabicPeriod"/>
            </a:pPr>
            <a:r>
              <a:rPr lang="en-US" dirty="0"/>
              <a:t>Make it a priority to recruit and retain underrepresented students.</a:t>
            </a:r>
          </a:p>
          <a:p>
            <a:pPr marL="662940" lvl="1" indent="-342900">
              <a:buFont typeface="+mj-lt"/>
              <a:buAutoNum type="arabicPeriod"/>
            </a:pPr>
            <a:r>
              <a:rPr lang="en-US" dirty="0"/>
              <a:t>Encourage students to return to underserved areas in the Chicagoland area.</a:t>
            </a:r>
          </a:p>
          <a:p>
            <a:pPr marL="662940" lvl="1" indent="-342900">
              <a:buFont typeface="+mj-lt"/>
              <a:buAutoNum type="arabicPeriod"/>
            </a:pPr>
            <a:r>
              <a:rPr lang="en-US" dirty="0"/>
              <a:t>Evaluate the success of the program and make accessible to appropriate audiences through presentations, collaboration with community partners, and establishing an open-access portal in the university’s online repository, OPUS.</a:t>
            </a:r>
          </a:p>
          <a:p>
            <a:pPr marL="662940" lvl="1" indent="-342900">
              <a:buFont typeface="+mj-lt"/>
              <a:buAutoNum type="arabicPeriod"/>
            </a:pPr>
            <a:r>
              <a:rPr lang="en-US" dirty="0"/>
              <a:t>Increasing resources (and access to those resources) that promote Interprofessional collaboration and integrated practice. </a:t>
            </a:r>
          </a:p>
          <a:p>
            <a:pPr marL="502920" indent="-457200">
              <a:buFont typeface="+mj-lt"/>
              <a:buAutoNum type="arabicPeriod"/>
            </a:pPr>
            <a:endParaRPr lang="en-US" dirty="0"/>
          </a:p>
        </p:txBody>
      </p:sp>
    </p:spTree>
    <p:extLst>
      <p:ext uri="{BB962C8B-B14F-4D97-AF65-F5344CB8AC3E}">
        <p14:creationId xmlns:p14="http://schemas.microsoft.com/office/powerpoint/2010/main" val="82109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Internship </a:t>
            </a:r>
          </a:p>
        </p:txBody>
      </p:sp>
      <p:sp>
        <p:nvSpPr>
          <p:cNvPr id="3" name="Content Placeholder 2"/>
          <p:cNvSpPr>
            <a:spLocks noGrp="1"/>
          </p:cNvSpPr>
          <p:nvPr>
            <p:ph idx="1"/>
          </p:nvPr>
        </p:nvSpPr>
        <p:spPr/>
        <p:txBody>
          <a:bodyPr/>
          <a:lstStyle/>
          <a:p>
            <a:r>
              <a:rPr lang="en-US" dirty="0"/>
              <a:t>The HRSA, BHWET grant provides 39 students enrolled in the addictions and counseling programs with a $10,000 ($5,000 each semester) stipend to complete their 600 clock hour internships.</a:t>
            </a:r>
          </a:p>
          <a:p>
            <a:r>
              <a:rPr lang="en-US" dirty="0"/>
              <a:t>Students receive training materials on trauma and integrated behavioral/primary care; monthly seminars/training to enhance competencies in trauma informed care. </a:t>
            </a:r>
          </a:p>
          <a:p>
            <a:r>
              <a:rPr lang="en-US" dirty="0"/>
              <a:t>$1,500 to attend a national conference  </a:t>
            </a:r>
          </a:p>
        </p:txBody>
      </p:sp>
    </p:spTree>
    <p:extLst>
      <p:ext uri="{BB962C8B-B14F-4D97-AF65-F5344CB8AC3E}">
        <p14:creationId xmlns:p14="http://schemas.microsoft.com/office/powerpoint/2010/main" val="325459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502920" indent="-457200">
              <a:buFont typeface="+mj-lt"/>
              <a:buAutoNum type="arabicPeriod"/>
            </a:pPr>
            <a:r>
              <a:rPr lang="en-US" dirty="0"/>
              <a:t>Discuss the impact of adverse childhood and adult experiences on behavioral health issues.</a:t>
            </a:r>
          </a:p>
          <a:p>
            <a:pPr marL="502920" indent="-457200">
              <a:buFont typeface="+mj-lt"/>
              <a:buAutoNum type="arabicPeriod"/>
            </a:pPr>
            <a:r>
              <a:rPr lang="en-US" dirty="0"/>
              <a:t>Define the meaning of TIC based on disciplinary interpretation</a:t>
            </a:r>
          </a:p>
          <a:p>
            <a:pPr marL="502920" indent="-457200">
              <a:buFont typeface="+mj-lt"/>
              <a:buAutoNum type="arabicPeriod"/>
            </a:pPr>
            <a:r>
              <a:rPr lang="en-US" dirty="0"/>
              <a:t>Demonstrate the use of a specialized curriculum across disciplines </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24498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1801"/>
            <a:ext cx="7315200" cy="1117599"/>
          </a:xfrm>
        </p:spPr>
        <p:txBody>
          <a:bodyPr>
            <a:normAutofit fontScale="90000"/>
          </a:bodyPr>
          <a:lstStyle/>
          <a:p>
            <a:r>
              <a:rPr lang="en-US" dirty="0"/>
              <a:t>Student Agreement</a:t>
            </a:r>
            <a:br>
              <a:rPr lang="en-US" dirty="0"/>
            </a:br>
            <a:endParaRPr lang="en-US" dirty="0"/>
          </a:p>
        </p:txBody>
      </p:sp>
      <p:sp>
        <p:nvSpPr>
          <p:cNvPr id="3" name="Content Placeholder 2"/>
          <p:cNvSpPr>
            <a:spLocks noGrp="1"/>
          </p:cNvSpPr>
          <p:nvPr>
            <p:ph idx="1"/>
          </p:nvPr>
        </p:nvSpPr>
        <p:spPr>
          <a:xfrm>
            <a:off x="914400" y="1397001"/>
            <a:ext cx="7315200" cy="4465320"/>
          </a:xfrm>
        </p:spPr>
        <p:txBody>
          <a:bodyPr>
            <a:normAutofit/>
          </a:bodyPr>
          <a:lstStyle/>
          <a:p>
            <a:pPr marL="45720" indent="0">
              <a:buNone/>
            </a:pPr>
            <a:r>
              <a:rPr lang="en-US" dirty="0"/>
              <a:t>Complete 2 semesters (600 clock hours) of internship Follow the rules of Addictions or Counseling program</a:t>
            </a:r>
          </a:p>
          <a:p>
            <a:r>
              <a:rPr lang="en-US" dirty="0"/>
              <a:t>Check email regularly</a:t>
            </a:r>
          </a:p>
          <a:p>
            <a:r>
              <a:rPr lang="en-US" dirty="0"/>
              <a:t>Provide information for the grant while enrolled and after graduation</a:t>
            </a:r>
          </a:p>
          <a:p>
            <a:r>
              <a:rPr lang="en-US" dirty="0"/>
              <a:t>Attend at least 2 workshops offered at GSU through the BHWET grant</a:t>
            </a:r>
          </a:p>
          <a:p>
            <a:r>
              <a:rPr lang="en-US" dirty="0"/>
              <a:t>Attend monthly seminars (hybrid--some are online)</a:t>
            </a:r>
          </a:p>
          <a:p>
            <a:r>
              <a:rPr lang="en-US" dirty="0"/>
              <a:t>Complete online trauma and integrated care training</a:t>
            </a:r>
          </a:p>
          <a:p>
            <a:r>
              <a:rPr lang="en-US" dirty="0"/>
              <a:t>Attend a major professional conference (awardee will receive up to $1,500 to attend)</a:t>
            </a:r>
          </a:p>
          <a:p>
            <a:r>
              <a:rPr lang="en-US" dirty="0"/>
              <a:t>Complete all required paperwork</a:t>
            </a:r>
          </a:p>
        </p:txBody>
      </p:sp>
    </p:spTree>
    <p:extLst>
      <p:ext uri="{BB962C8B-B14F-4D97-AF65-F5344CB8AC3E}">
        <p14:creationId xmlns:p14="http://schemas.microsoft.com/office/powerpoint/2010/main" val="17828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901701"/>
            <a:ext cx="7315200" cy="1193799"/>
          </a:xfrm>
        </p:spPr>
        <p:txBody>
          <a:bodyPr anchor="t"/>
          <a:lstStyle/>
          <a:p>
            <a:r>
              <a:rPr lang="en-US" dirty="0"/>
              <a:t>Online Training Course </a:t>
            </a:r>
          </a:p>
        </p:txBody>
      </p:sp>
      <p:sp>
        <p:nvSpPr>
          <p:cNvPr id="6" name="Content Placeholder 5"/>
          <p:cNvSpPr>
            <a:spLocks noGrp="1"/>
          </p:cNvSpPr>
          <p:nvPr>
            <p:ph idx="1"/>
          </p:nvPr>
        </p:nvSpPr>
        <p:spPr>
          <a:xfrm>
            <a:off x="914400" y="2247901"/>
            <a:ext cx="7315200" cy="3614420"/>
          </a:xfrm>
        </p:spPr>
        <p:txBody>
          <a:bodyPr>
            <a:normAutofit/>
          </a:bodyPr>
          <a:lstStyle/>
          <a:p>
            <a:r>
              <a:rPr lang="en-US" b="1" u="sng" dirty="0"/>
              <a:t>Learning Objectives for Course</a:t>
            </a:r>
            <a:r>
              <a:rPr lang="en-US" b="1" dirty="0"/>
              <a:t>:</a:t>
            </a:r>
            <a:endParaRPr lang="en-US" dirty="0"/>
          </a:p>
          <a:p>
            <a:r>
              <a:rPr lang="en-US" dirty="0"/>
              <a:t>Be able to define integrated primary care, underserved areas/populations, trauma, adverse childhood experiences, and resilience.</a:t>
            </a:r>
          </a:p>
          <a:p>
            <a:r>
              <a:rPr lang="en-US" dirty="0"/>
              <a:t>Know the basic research and literature related to each of the major areas of the course.</a:t>
            </a:r>
          </a:p>
          <a:p>
            <a:r>
              <a:rPr lang="en-US" dirty="0"/>
              <a:t>Know basic assessment and intervention related to trauma and resilience. </a:t>
            </a:r>
          </a:p>
          <a:p>
            <a:r>
              <a:rPr lang="en-US" dirty="0"/>
              <a:t>Be able to apply knowledge to prevention and intervention in behavioral health and substance abuse.</a:t>
            </a:r>
          </a:p>
          <a:p>
            <a:endParaRPr lang="en-US" dirty="0"/>
          </a:p>
        </p:txBody>
      </p:sp>
    </p:spTree>
    <p:extLst>
      <p:ext uri="{BB962C8B-B14F-4D97-AF65-F5344CB8AC3E}">
        <p14:creationId xmlns:p14="http://schemas.microsoft.com/office/powerpoint/2010/main" val="3511150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BHWET Grant - Overview of the Course Curriculum </a:t>
            </a:r>
          </a:p>
        </p:txBody>
      </p:sp>
      <p:sp>
        <p:nvSpPr>
          <p:cNvPr id="3" name="Content Placeholder 2"/>
          <p:cNvSpPr>
            <a:spLocks noGrp="1"/>
          </p:cNvSpPr>
          <p:nvPr>
            <p:ph sz="quarter" idx="13"/>
          </p:nvPr>
        </p:nvSpPr>
        <p:spPr/>
        <p:txBody>
          <a:bodyPr>
            <a:normAutofit/>
          </a:bodyPr>
          <a:lstStyle/>
          <a:p>
            <a:r>
              <a:rPr lang="en-US" dirty="0"/>
              <a:t>Unit 1: Overview of Training</a:t>
            </a:r>
          </a:p>
          <a:p>
            <a:r>
              <a:rPr lang="en-US" dirty="0"/>
              <a:t>Unit 2: Integrated Health Care</a:t>
            </a:r>
          </a:p>
          <a:p>
            <a:r>
              <a:rPr lang="en-US" dirty="0"/>
              <a:t>Unit 3: Introduction to Trauma</a:t>
            </a:r>
          </a:p>
          <a:p>
            <a:r>
              <a:rPr lang="en-US" dirty="0"/>
              <a:t>Unit 4: Adverse Childhood Experiences and Resilience</a:t>
            </a:r>
          </a:p>
          <a:p>
            <a:r>
              <a:rPr lang="en-US" dirty="0"/>
              <a:t>Unit 5: ACEs and Substance and Abuse</a:t>
            </a:r>
          </a:p>
          <a:p>
            <a:endParaRPr lang="en-US" dirty="0"/>
          </a:p>
          <a:p>
            <a:endParaRPr lang="en-US" dirty="0"/>
          </a:p>
        </p:txBody>
      </p:sp>
      <p:sp>
        <p:nvSpPr>
          <p:cNvPr id="4" name="Content Placeholder 3"/>
          <p:cNvSpPr>
            <a:spLocks noGrp="1"/>
          </p:cNvSpPr>
          <p:nvPr>
            <p:ph sz="quarter" idx="14"/>
          </p:nvPr>
        </p:nvSpPr>
        <p:spPr/>
        <p:txBody>
          <a:bodyPr>
            <a:normAutofit fontScale="92500" lnSpcReduction="20000"/>
          </a:bodyPr>
          <a:lstStyle/>
          <a:p>
            <a:r>
              <a:rPr lang="en-US" sz="2200" dirty="0"/>
              <a:t>Unit 6: Screening and Assessment of Trauma</a:t>
            </a:r>
          </a:p>
          <a:p>
            <a:r>
              <a:rPr lang="en-US" sz="2200" dirty="0"/>
              <a:t>Unit 7: Prevention and Treatment of Trauma</a:t>
            </a:r>
          </a:p>
          <a:p>
            <a:r>
              <a:rPr lang="en-US" sz="2200" dirty="0"/>
              <a:t>Unit 8: Integrated Models of Trauma</a:t>
            </a:r>
          </a:p>
          <a:p>
            <a:r>
              <a:rPr lang="en-US" sz="2200" dirty="0"/>
              <a:t>Unit 9: Resilience</a:t>
            </a:r>
          </a:p>
          <a:p>
            <a:r>
              <a:rPr lang="en-US" sz="2200" dirty="0"/>
              <a:t>Unit 10: Trauma and Organizations</a:t>
            </a:r>
          </a:p>
          <a:p>
            <a:r>
              <a:rPr lang="en-US" sz="2200" dirty="0"/>
              <a:t>Learning Modules with expected outcomes</a:t>
            </a:r>
          </a:p>
          <a:p>
            <a:pPr marL="45720" indent="0">
              <a:buNone/>
            </a:pPr>
            <a:endParaRPr lang="en-US" dirty="0"/>
          </a:p>
        </p:txBody>
      </p:sp>
    </p:spTree>
    <p:extLst>
      <p:ext uri="{BB962C8B-B14F-4D97-AF65-F5344CB8AC3E}">
        <p14:creationId xmlns:p14="http://schemas.microsoft.com/office/powerpoint/2010/main" val="29235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6571"/>
            <a:ext cx="7315200" cy="862149"/>
          </a:xfrm>
        </p:spPr>
        <p:txBody>
          <a:bodyPr>
            <a:normAutofit fontScale="90000"/>
          </a:bodyPr>
          <a:lstStyle/>
          <a:p>
            <a:br>
              <a:rPr lang="en-US" b="1" dirty="0">
                <a:solidFill>
                  <a:srgbClr val="000000"/>
                </a:solidFill>
                <a:latin typeface="Calibri" panose="020F0502020204030204" pitchFamily="34" charset="0"/>
              </a:rPr>
            </a:br>
            <a:r>
              <a:rPr lang="en-US" sz="3100" dirty="0"/>
              <a:t>BHWET Grant</a:t>
            </a:r>
            <a:br>
              <a:rPr lang="en-US" sz="3100" dirty="0"/>
            </a:br>
            <a:r>
              <a:rPr lang="en-US" sz="3100" dirty="0"/>
              <a:t>Books for Faculty &amp; Students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8893896"/>
              </p:ext>
            </p:extLst>
          </p:nvPr>
        </p:nvGraphicFramePr>
        <p:xfrm>
          <a:off x="624254" y="1489168"/>
          <a:ext cx="7605346" cy="3915057"/>
        </p:xfrm>
        <a:graphic>
          <a:graphicData uri="http://schemas.openxmlformats.org/drawingml/2006/table">
            <a:tbl>
              <a:tblPr>
                <a:tableStyleId>{5C22544A-7EE6-4342-B048-85BDC9FD1C3A}</a:tableStyleId>
              </a:tblPr>
              <a:tblGrid>
                <a:gridCol w="329077">
                  <a:extLst>
                    <a:ext uri="{9D8B030D-6E8A-4147-A177-3AD203B41FA5}">
                      <a16:colId xmlns:a16="http://schemas.microsoft.com/office/drawing/2014/main" val="1395692091"/>
                    </a:ext>
                  </a:extLst>
                </a:gridCol>
                <a:gridCol w="1800785">
                  <a:extLst>
                    <a:ext uri="{9D8B030D-6E8A-4147-A177-3AD203B41FA5}">
                      <a16:colId xmlns:a16="http://schemas.microsoft.com/office/drawing/2014/main" val="4145637755"/>
                    </a:ext>
                  </a:extLst>
                </a:gridCol>
                <a:gridCol w="530181">
                  <a:extLst>
                    <a:ext uri="{9D8B030D-6E8A-4147-A177-3AD203B41FA5}">
                      <a16:colId xmlns:a16="http://schemas.microsoft.com/office/drawing/2014/main" val="2848016432"/>
                    </a:ext>
                  </a:extLst>
                </a:gridCol>
                <a:gridCol w="3107953">
                  <a:extLst>
                    <a:ext uri="{9D8B030D-6E8A-4147-A177-3AD203B41FA5}">
                      <a16:colId xmlns:a16="http://schemas.microsoft.com/office/drawing/2014/main" val="878981994"/>
                    </a:ext>
                  </a:extLst>
                </a:gridCol>
                <a:gridCol w="831835">
                  <a:extLst>
                    <a:ext uri="{9D8B030D-6E8A-4147-A177-3AD203B41FA5}">
                      <a16:colId xmlns:a16="http://schemas.microsoft.com/office/drawing/2014/main" val="703123379"/>
                    </a:ext>
                  </a:extLst>
                </a:gridCol>
                <a:gridCol w="1005515">
                  <a:extLst>
                    <a:ext uri="{9D8B030D-6E8A-4147-A177-3AD203B41FA5}">
                      <a16:colId xmlns:a16="http://schemas.microsoft.com/office/drawing/2014/main" val="1683000712"/>
                    </a:ext>
                  </a:extLst>
                </a:gridCol>
              </a:tblGrid>
              <a:tr h="158012">
                <a:tc gridSpan="5">
                  <a:txBody>
                    <a:bodyPr/>
                    <a:lstStyle/>
                    <a:p>
                      <a:pPr algn="ctr" fontAlgn="b"/>
                      <a:endParaRPr lang="en-US" sz="1000" b="1" i="0" u="none" strike="noStrike" dirty="0">
                        <a:solidFill>
                          <a:srgbClr val="000000"/>
                        </a:solidFill>
                        <a:effectLst/>
                        <a:latin typeface="Calibri" panose="020F0502020204030204" pitchFamily="34" charset="0"/>
                      </a:endParaRPr>
                    </a:p>
                  </a:txBody>
                  <a:tcPr marL="5727" marR="5727" marT="572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5727" marR="5727" marT="5727" marB="0" anchor="b"/>
                </a:tc>
                <a:extLst>
                  <a:ext uri="{0D108BD9-81ED-4DB2-BD59-A6C34878D82A}">
                    <a16:rowId xmlns:a16="http://schemas.microsoft.com/office/drawing/2014/main" val="542397268"/>
                  </a:ext>
                </a:extLst>
              </a:tr>
              <a:tr h="146451">
                <a:tc>
                  <a:txBody>
                    <a:bodyPr/>
                    <a:lstStyle/>
                    <a:p>
                      <a:pPr algn="l" fontAlgn="t"/>
                      <a:r>
                        <a:rPr lang="en-US" sz="700" u="none" strike="noStrike">
                          <a:effectLst/>
                        </a:rPr>
                        <a:t>Item #</a:t>
                      </a:r>
                      <a:endParaRPr lang="en-US" sz="700" b="1"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Author</a:t>
                      </a:r>
                      <a:endParaRPr lang="en-US" sz="10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Edition</a:t>
                      </a:r>
                      <a:endParaRPr lang="en-US" sz="10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Title</a:t>
                      </a:r>
                      <a:endParaRPr lang="en-US" sz="1000" b="1"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Publisher</a:t>
                      </a:r>
                      <a:endParaRPr lang="en-US" sz="1000" b="1"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ISBN</a:t>
                      </a:r>
                      <a:endParaRPr lang="en-US" sz="1000" b="1"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1144684484"/>
                  </a:ext>
                </a:extLst>
              </a:tr>
              <a:tr h="281354">
                <a:tc>
                  <a:txBody>
                    <a:bodyPr/>
                    <a:lstStyle/>
                    <a:p>
                      <a:pPr algn="ctr" fontAlgn="ctr"/>
                      <a:r>
                        <a:rPr lang="en-US" sz="700" u="none" strike="noStrike" dirty="0">
                          <a:effectLst/>
                        </a:rPr>
                        <a:t>1</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Feinstein, R, Connelly, J. </a:t>
                      </a:r>
                      <a:r>
                        <a:rPr lang="en-US" sz="1000" u="none" strike="noStrike" dirty="0" err="1">
                          <a:effectLst/>
                        </a:rPr>
                        <a:t>Feirnstein</a:t>
                      </a:r>
                      <a:r>
                        <a:rPr lang="en-US" sz="1000" u="none" strike="noStrike" dirty="0">
                          <a:effectLst/>
                        </a:rPr>
                        <a:t>, M.</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2017</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Integrating Behvioral Health and Primary Care</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Oxford Univ Press</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978-0190276201</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498824289"/>
                  </a:ext>
                </a:extLst>
              </a:tr>
              <a:tr h="316024">
                <a:tc>
                  <a:txBody>
                    <a:bodyPr/>
                    <a:lstStyle/>
                    <a:p>
                      <a:pPr algn="ctr" fontAlgn="ctr"/>
                      <a:r>
                        <a:rPr lang="en-US" sz="700" u="none" strike="noStrike" dirty="0">
                          <a:effectLst/>
                        </a:rPr>
                        <a:t>2</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King, J.L.</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2016</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Art Therapy, and Neuroscience: Theoretical and Practical Perspectives</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Routledge/Taylor Francis</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978-1138839380</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2182417676"/>
                  </a:ext>
                </a:extLst>
              </a:tr>
              <a:tr h="370522">
                <a:tc>
                  <a:txBody>
                    <a:bodyPr/>
                    <a:lstStyle/>
                    <a:p>
                      <a:pPr algn="ctr" fontAlgn="ctr"/>
                      <a:r>
                        <a:rPr lang="en-US" sz="700" u="none" strike="noStrike" dirty="0">
                          <a:effectLst/>
                        </a:rPr>
                        <a:t>3</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Clark, </a:t>
                      </a:r>
                      <a:r>
                        <a:rPr lang="en-US" sz="1000" u="none" strike="noStrike" dirty="0" err="1">
                          <a:effectLst/>
                        </a:rPr>
                        <a:t>C.Classen</a:t>
                      </a:r>
                      <a:r>
                        <a:rPr lang="en-US" sz="1000" u="none" strike="noStrike" dirty="0">
                          <a:effectLst/>
                        </a:rPr>
                        <a:t>, C.C; </a:t>
                      </a:r>
                      <a:r>
                        <a:rPr lang="en-US" sz="1000" u="none" strike="noStrike" dirty="0" err="1">
                          <a:effectLst/>
                        </a:rPr>
                        <a:t>Fourt</a:t>
                      </a:r>
                      <a:r>
                        <a:rPr lang="en-US" sz="1000" u="none" strike="noStrike" dirty="0">
                          <a:effectLst/>
                        </a:rPr>
                        <a:t>, A., Shetty M.</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2014</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Treating the Trauma Survivor: An Essential Guide to Trauma - Informed Care</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Routledge/Taylor Francis</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978-0415810982</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2334322218"/>
                  </a:ext>
                </a:extLst>
              </a:tr>
              <a:tr h="316024">
                <a:tc>
                  <a:txBody>
                    <a:bodyPr/>
                    <a:lstStyle/>
                    <a:p>
                      <a:pPr algn="ctr" fontAlgn="ctr"/>
                      <a:r>
                        <a:rPr lang="en-US" sz="700" u="none" strike="noStrike" dirty="0">
                          <a:effectLst/>
                        </a:rPr>
                        <a:t>4</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Steele, W., </a:t>
                      </a:r>
                      <a:r>
                        <a:rPr lang="en-US" sz="1000" u="none" strike="noStrike" dirty="0" err="1">
                          <a:effectLst/>
                        </a:rPr>
                        <a:t>Malchiodi</a:t>
                      </a:r>
                      <a:r>
                        <a:rPr lang="en-US" sz="1000" u="none" strike="noStrike" dirty="0">
                          <a:effectLst/>
                        </a:rPr>
                        <a:t>, C. A.</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2011</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Trauma-Informed Practices with Children and Adolescents</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Routledge/Taylor Francis</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978-0415890526</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309495979"/>
                  </a:ext>
                </a:extLst>
              </a:tr>
              <a:tr h="377822">
                <a:tc>
                  <a:txBody>
                    <a:bodyPr/>
                    <a:lstStyle/>
                    <a:p>
                      <a:pPr algn="ctr" fontAlgn="ctr"/>
                      <a:r>
                        <a:rPr lang="en-US" sz="700" u="none" strike="noStrike" dirty="0">
                          <a:effectLst/>
                        </a:rPr>
                        <a:t>5</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Evans, A., </a:t>
                      </a:r>
                      <a:r>
                        <a:rPr lang="en-US" sz="1000" u="none" strike="noStrike" dirty="0" err="1">
                          <a:effectLst/>
                        </a:rPr>
                        <a:t>Coccoma</a:t>
                      </a:r>
                      <a:r>
                        <a:rPr lang="en-US" sz="1000" u="none" strike="noStrike" dirty="0">
                          <a:effectLst/>
                        </a:rPr>
                        <a:t>, P.</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2017</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Trauma-Informed Care: How Neuroscience Influences Practice (Explorations in Mental Health)</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Routledge/Taylor Francis</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978-1138637160</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2897644015"/>
                  </a:ext>
                </a:extLst>
              </a:tr>
              <a:tr h="316024">
                <a:tc>
                  <a:txBody>
                    <a:bodyPr/>
                    <a:lstStyle/>
                    <a:p>
                      <a:pPr algn="ctr" fontAlgn="ctr"/>
                      <a:r>
                        <a:rPr lang="en-US" sz="700" u="none" strike="noStrike" dirty="0">
                          <a:effectLst/>
                        </a:rPr>
                        <a:t>6</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err="1">
                          <a:effectLst/>
                        </a:rPr>
                        <a:t>Lanktree</a:t>
                      </a:r>
                      <a:r>
                        <a:rPr lang="en-US" sz="1000" u="none" strike="noStrike" dirty="0">
                          <a:effectLst/>
                        </a:rPr>
                        <a:t>, C.B.; </a:t>
                      </a:r>
                      <a:r>
                        <a:rPr lang="en-US" sz="1000" u="none" strike="noStrike" dirty="0" err="1">
                          <a:effectLst/>
                        </a:rPr>
                        <a:t>Briere</a:t>
                      </a:r>
                      <a:r>
                        <a:rPr lang="en-US" sz="1000" u="none" strike="noStrike" dirty="0">
                          <a:effectLst/>
                        </a:rPr>
                        <a:t>, J.N.</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2016</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Treating Complex Trauma in Children and Their Families: An Integrative Approach</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SAGE Publications</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978-1452282640</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754809649"/>
                  </a:ext>
                </a:extLst>
              </a:tr>
              <a:tr h="327814">
                <a:tc>
                  <a:txBody>
                    <a:bodyPr/>
                    <a:lstStyle/>
                    <a:p>
                      <a:pPr algn="ctr" fontAlgn="ctr"/>
                      <a:r>
                        <a:rPr lang="en-US" sz="700" u="none" strike="noStrike" dirty="0">
                          <a:effectLst/>
                        </a:rPr>
                        <a:t>7</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err="1">
                          <a:effectLst/>
                        </a:rPr>
                        <a:t>Briere</a:t>
                      </a:r>
                      <a:r>
                        <a:rPr lang="en-US" sz="1000" u="none" strike="noStrike" dirty="0">
                          <a:effectLst/>
                        </a:rPr>
                        <a:t>, J.N.; Scott, C.</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2014</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Principles of Trauma Therapy: A Guide to Symptoms, Evaluation, and Treatment (DSM-5 Update)</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SAGE Publications</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978-1483351247</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994077767"/>
                  </a:ext>
                </a:extLst>
              </a:tr>
              <a:tr h="351692">
                <a:tc>
                  <a:txBody>
                    <a:bodyPr/>
                    <a:lstStyle/>
                    <a:p>
                      <a:pPr algn="ctr" fontAlgn="ctr"/>
                      <a:r>
                        <a:rPr lang="en-US" sz="700" u="none" strike="noStrike" dirty="0">
                          <a:effectLst/>
                        </a:rPr>
                        <a:t>8</a:t>
                      </a:r>
                      <a:endParaRPr lang="en-US" sz="7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Briggs, R.D.</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2016</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Integrated Early Childhood Behvioral Health in Primary Care: A Guide to Implementation and Evaluation</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Springer Nature .com </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978-3319318134</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4278134515"/>
                  </a:ext>
                </a:extLst>
              </a:tr>
              <a:tr h="294138">
                <a:tc>
                  <a:txBody>
                    <a:bodyPr/>
                    <a:lstStyle/>
                    <a:p>
                      <a:pPr algn="ctr" fontAlgn="ctr"/>
                      <a:r>
                        <a:rPr lang="en-US" sz="700" u="none" strike="noStrike" dirty="0">
                          <a:effectLst/>
                        </a:rPr>
                        <a:t>9</a:t>
                      </a:r>
                      <a:endParaRPr lang="en-US" sz="700" b="1"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Curran, L.</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2013</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101 Trauma-Informed Interventions: Activities, Ecercises, and Assignements to Move the Client and Therapy Forward</a:t>
                      </a:r>
                      <a:endParaRPr lang="en-US" sz="1000" b="0" i="0" u="none" strike="noStrike">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dirty="0">
                          <a:effectLst/>
                        </a:rPr>
                        <a:t>PESI, </a:t>
                      </a:r>
                      <a:r>
                        <a:rPr lang="en-US" sz="1000" u="none" strike="noStrike" dirty="0" err="1">
                          <a:effectLst/>
                        </a:rPr>
                        <a:t>Inc</a:t>
                      </a:r>
                      <a:endParaRPr lang="en-US" sz="1000" b="0" i="0" u="none" strike="noStrike" dirty="0">
                        <a:solidFill>
                          <a:srgbClr val="000000"/>
                        </a:solidFill>
                        <a:effectLst/>
                        <a:latin typeface="Calibri" panose="020F0502020204030204" pitchFamily="34" charset="0"/>
                      </a:endParaRPr>
                    </a:p>
                  </a:txBody>
                  <a:tcPr marL="5727" marR="5727" marT="5727" marB="0"/>
                </a:tc>
                <a:tc>
                  <a:txBody>
                    <a:bodyPr/>
                    <a:lstStyle/>
                    <a:p>
                      <a:pPr algn="l" fontAlgn="t"/>
                      <a:r>
                        <a:rPr lang="en-US" sz="1000" u="none" strike="noStrike">
                          <a:effectLst/>
                        </a:rPr>
                        <a:t>978-1936128426</a:t>
                      </a:r>
                      <a:endParaRPr lang="en-US" sz="1000" b="0" i="0" u="none" strike="noStrike">
                        <a:solidFill>
                          <a:srgbClr val="000000"/>
                        </a:solidFill>
                        <a:effectLst/>
                        <a:latin typeface="Calibri" panose="020F0502020204030204" pitchFamily="34" charset="0"/>
                      </a:endParaRPr>
                    </a:p>
                  </a:txBody>
                  <a:tcPr marL="5727" marR="5727" marT="5727" marB="0"/>
                </a:tc>
                <a:extLst>
                  <a:ext uri="{0D108BD9-81ED-4DB2-BD59-A6C34878D82A}">
                    <a16:rowId xmlns:a16="http://schemas.microsoft.com/office/drawing/2014/main" val="801319950"/>
                  </a:ext>
                </a:extLst>
              </a:tr>
              <a:tr h="449427">
                <a:tc>
                  <a:txBody>
                    <a:bodyPr/>
                    <a:lstStyle/>
                    <a:p>
                      <a:pPr algn="ctr" fontAlgn="ctr"/>
                      <a:r>
                        <a:rPr lang="en-US" sz="700" u="none" strike="noStrike">
                          <a:effectLst/>
                        </a:rPr>
                        <a:t>10</a:t>
                      </a:r>
                      <a:endParaRPr lang="en-US" sz="700" b="1" i="0" u="none" strike="noStrike">
                        <a:solidFill>
                          <a:srgbClr val="000000"/>
                        </a:solidFill>
                        <a:effectLst/>
                        <a:latin typeface="Calibri" panose="020F0502020204030204" pitchFamily="34" charset="0"/>
                      </a:endParaRPr>
                    </a:p>
                  </a:txBody>
                  <a:tcPr marL="5727" marR="5727" marT="5727" marB="0" anchor="ctr"/>
                </a:tc>
                <a:tc>
                  <a:txBody>
                    <a:bodyPr/>
                    <a:lstStyle/>
                    <a:p>
                      <a:pPr algn="l" fontAlgn="ctr"/>
                      <a:r>
                        <a:rPr lang="en-US" sz="1000" u="none" strike="noStrike">
                          <a:effectLst/>
                        </a:rPr>
                        <a:t>NAADAC.org</a:t>
                      </a:r>
                      <a:endParaRPr lang="en-US" sz="1000" b="0" i="0" u="none" strike="noStrike">
                        <a:solidFill>
                          <a:srgbClr val="000000"/>
                        </a:solidFill>
                        <a:effectLst/>
                        <a:latin typeface="Calibri" panose="020F0502020204030204" pitchFamily="34" charset="0"/>
                      </a:endParaRPr>
                    </a:p>
                  </a:txBody>
                  <a:tcPr marL="5727" marR="5727" marT="5727" marB="0" anchor="ctr"/>
                </a:tc>
                <a:tc>
                  <a:txBody>
                    <a:bodyPr/>
                    <a:lstStyle/>
                    <a:p>
                      <a:pPr algn="l" fontAlgn="ctr"/>
                      <a:r>
                        <a:rPr lang="en-US" sz="1000" u="none" strike="noStrike">
                          <a:effectLst/>
                        </a:rPr>
                        <a:t>175 pg manual</a:t>
                      </a:r>
                      <a:endParaRPr lang="en-US" sz="1000" b="0" i="0" u="none" strike="noStrike">
                        <a:solidFill>
                          <a:srgbClr val="000000"/>
                        </a:solidFill>
                        <a:effectLst/>
                        <a:latin typeface="Calibri" panose="020F0502020204030204" pitchFamily="34" charset="0"/>
                      </a:endParaRPr>
                    </a:p>
                  </a:txBody>
                  <a:tcPr marL="5727" marR="5727" marT="5727" marB="0" anchor="ctr"/>
                </a:tc>
                <a:tc>
                  <a:txBody>
                    <a:bodyPr/>
                    <a:lstStyle/>
                    <a:p>
                      <a:pPr algn="l" fontAlgn="ctr"/>
                      <a:r>
                        <a:rPr lang="en-US" sz="1000" u="none" strike="noStrike" dirty="0">
                          <a:effectLst/>
                        </a:rPr>
                        <a:t>Addiction Professional's Guide to Screening, Brief Intervention &amp; Referral to Treatment Manual</a:t>
                      </a:r>
                      <a:endParaRPr lang="en-US" sz="1000" b="0" i="0" u="none" strike="noStrike" dirty="0">
                        <a:solidFill>
                          <a:srgbClr val="000000"/>
                        </a:solidFill>
                        <a:effectLst/>
                        <a:latin typeface="Calibri" panose="020F0502020204030204" pitchFamily="34" charset="0"/>
                      </a:endParaRPr>
                    </a:p>
                  </a:txBody>
                  <a:tcPr marL="5727" marR="5727" marT="5727" marB="0" anchor="ctr"/>
                </a:tc>
                <a:tc>
                  <a:txBody>
                    <a:bodyPr/>
                    <a:lstStyle/>
                    <a:p>
                      <a:pPr algn="l" fontAlgn="ctr"/>
                      <a:r>
                        <a:rPr lang="en-US" sz="1000" u="none" strike="noStrike" dirty="0">
                          <a:effectLst/>
                        </a:rPr>
                        <a:t>NAADAC.org</a:t>
                      </a:r>
                      <a:endParaRPr lang="en-US" sz="1000" b="0" i="0" u="none" strike="noStrike" dirty="0">
                        <a:solidFill>
                          <a:srgbClr val="000000"/>
                        </a:solidFill>
                        <a:effectLst/>
                        <a:latin typeface="Calibri" panose="020F0502020204030204" pitchFamily="34" charset="0"/>
                      </a:endParaRPr>
                    </a:p>
                  </a:txBody>
                  <a:tcPr marL="5727" marR="5727" marT="5727" marB="0" anchor="ctr"/>
                </a:tc>
                <a:tc>
                  <a:txBody>
                    <a:bodyPr/>
                    <a:lstStyle/>
                    <a:p>
                      <a:pPr algn="l" fontAlgn="ctr"/>
                      <a:r>
                        <a:rPr lang="en-US" sz="1000" u="none" strike="noStrike" dirty="0" err="1">
                          <a:effectLst/>
                        </a:rPr>
                        <a:t>reg</a:t>
                      </a:r>
                      <a:r>
                        <a:rPr lang="en-US" sz="1000" u="none" strike="noStrike" dirty="0">
                          <a:effectLst/>
                        </a:rPr>
                        <a:t> vs member cost</a:t>
                      </a:r>
                      <a:endParaRPr lang="en-US" sz="1000" b="0" i="0" u="none" strike="noStrike" dirty="0">
                        <a:solidFill>
                          <a:srgbClr val="000000"/>
                        </a:solidFill>
                        <a:effectLst/>
                        <a:latin typeface="Calibri" panose="020F0502020204030204" pitchFamily="34" charset="0"/>
                      </a:endParaRPr>
                    </a:p>
                  </a:txBody>
                  <a:tcPr marL="5727" marR="5727" marT="5727" marB="0" anchor="ctr"/>
                </a:tc>
                <a:extLst>
                  <a:ext uri="{0D108BD9-81ED-4DB2-BD59-A6C34878D82A}">
                    <a16:rowId xmlns:a16="http://schemas.microsoft.com/office/drawing/2014/main" val="3178766228"/>
                  </a:ext>
                </a:extLst>
              </a:tr>
            </a:tbl>
          </a:graphicData>
        </a:graphic>
      </p:graphicFrame>
    </p:spTree>
    <p:extLst>
      <p:ext uri="{BB962C8B-B14F-4D97-AF65-F5344CB8AC3E}">
        <p14:creationId xmlns:p14="http://schemas.microsoft.com/office/powerpoint/2010/main" val="78506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BHWET Grant</a:t>
            </a:r>
          </a:p>
        </p:txBody>
      </p:sp>
      <p:sp>
        <p:nvSpPr>
          <p:cNvPr id="3" name="Content Placeholder 2"/>
          <p:cNvSpPr>
            <a:spLocks noGrp="1"/>
          </p:cNvSpPr>
          <p:nvPr>
            <p:ph sz="quarter" idx="13"/>
          </p:nvPr>
        </p:nvSpPr>
        <p:spPr/>
        <p:txBody>
          <a:bodyPr/>
          <a:lstStyle/>
          <a:p>
            <a:r>
              <a:rPr lang="en-US" dirty="0"/>
              <a:t>Evaluation of the curriculum </a:t>
            </a:r>
          </a:p>
        </p:txBody>
      </p:sp>
      <p:pic>
        <p:nvPicPr>
          <p:cNvPr id="5" name="Content Placeholder 4" descr="Objetivos del Benchmarking - el mundo de los negocios"/>
          <p:cNvPicPr>
            <a:picLocks noGrp="1" noChangeAspect="1"/>
          </p:cNvPicPr>
          <p:nvPr>
            <p:ph sz="quarter" idx="14"/>
          </p:nvPr>
        </p:nvPicPr>
        <p:blipFill>
          <a:blip r:embed="rId2" cstate="email">
            <a:extLst>
              <a:ext uri="{28A0092B-C50C-407E-A947-70E740481C1C}">
                <a14:useLocalDpi xmlns:a14="http://schemas.microsoft.com/office/drawing/2010/main" val="0"/>
              </a:ext>
            </a:extLst>
          </a:blip>
          <a:stretch>
            <a:fillRect/>
          </a:stretch>
        </p:blipFill>
        <p:spPr>
          <a:xfrm>
            <a:off x="4843462" y="2600325"/>
            <a:ext cx="3243263" cy="3243263"/>
          </a:xfrm>
        </p:spPr>
      </p:pic>
    </p:spTree>
    <p:extLst>
      <p:ext uri="{BB962C8B-B14F-4D97-AF65-F5344CB8AC3E}">
        <p14:creationId xmlns:p14="http://schemas.microsoft.com/office/powerpoint/2010/main" val="185166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for Education and Treatment</a:t>
            </a:r>
          </a:p>
        </p:txBody>
      </p:sp>
      <p:pic>
        <p:nvPicPr>
          <p:cNvPr id="7" name="Content Placeholder 6" descr="7 Steps to Conduct Rocking Legal Re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1138" y="1850046"/>
            <a:ext cx="4208462" cy="3351584"/>
          </a:xfrm>
        </p:spPr>
      </p:pic>
      <p:sp>
        <p:nvSpPr>
          <p:cNvPr id="6" name="Text Placeholder 5"/>
          <p:cNvSpPr>
            <a:spLocks noGrp="1"/>
          </p:cNvSpPr>
          <p:nvPr>
            <p:ph type="body" sz="half" idx="2"/>
          </p:nvPr>
        </p:nvSpPr>
        <p:spPr/>
        <p:txBody>
          <a:bodyPr>
            <a:normAutofit lnSpcReduction="10000"/>
          </a:bodyPr>
          <a:lstStyle/>
          <a:p>
            <a:r>
              <a:rPr lang="en-US" dirty="0"/>
              <a:t>Enhancement of mental health and substance use counselors’ competencies</a:t>
            </a:r>
          </a:p>
          <a:p>
            <a:r>
              <a:rPr lang="en-US" dirty="0"/>
              <a:t>Improved treatment outcomes for mental health and substance use disorders</a:t>
            </a:r>
          </a:p>
          <a:p>
            <a:r>
              <a:rPr lang="en-US" dirty="0"/>
              <a:t>Prevention of mental health and substance misuse </a:t>
            </a:r>
          </a:p>
        </p:txBody>
      </p:sp>
    </p:spTree>
    <p:extLst>
      <p:ext uri="{BB962C8B-B14F-4D97-AF65-F5344CB8AC3E}">
        <p14:creationId xmlns:p14="http://schemas.microsoft.com/office/powerpoint/2010/main" val="3558984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
        <p:nvSpPr>
          <p:cNvPr id="3" name="Content Placeholder 2"/>
          <p:cNvSpPr>
            <a:spLocks noGrp="1"/>
          </p:cNvSpPr>
          <p:nvPr>
            <p:ph sz="quarter" idx="13"/>
          </p:nvPr>
        </p:nvSpPr>
        <p:spPr/>
        <p:txBody>
          <a:bodyPr/>
          <a:lstStyle/>
          <a:p>
            <a:endParaRPr lang="en-US"/>
          </a:p>
        </p:txBody>
      </p:sp>
      <p:sp>
        <p:nvSpPr>
          <p:cNvPr id="4" name="Content Placeholder 3"/>
          <p:cNvSpPr>
            <a:spLocks noGrp="1"/>
          </p:cNvSpPr>
          <p:nvPr>
            <p:ph sz="quarter" idx="14"/>
          </p:nvPr>
        </p:nvSpPr>
        <p:spPr/>
        <p:txBody>
          <a:bodyPr/>
          <a:lstStyle/>
          <a:p>
            <a:endParaRPr lang="en-US"/>
          </a:p>
        </p:txBody>
      </p:sp>
    </p:spTree>
    <p:extLst>
      <p:ext uri="{BB962C8B-B14F-4D97-AF65-F5344CB8AC3E}">
        <p14:creationId xmlns:p14="http://schemas.microsoft.com/office/powerpoint/2010/main" val="68225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a:t>Governors State University Contact Information</a:t>
            </a:r>
          </a:p>
        </p:txBody>
      </p:sp>
      <p:sp>
        <p:nvSpPr>
          <p:cNvPr id="3" name="Content Placeholder 2"/>
          <p:cNvSpPr>
            <a:spLocks noGrp="1"/>
          </p:cNvSpPr>
          <p:nvPr>
            <p:ph idx="1"/>
          </p:nvPr>
        </p:nvSpPr>
        <p:spPr/>
        <p:txBody>
          <a:bodyPr/>
          <a:lstStyle/>
          <a:p>
            <a:pPr marL="45720" indent="0">
              <a:buNone/>
            </a:pPr>
            <a:r>
              <a:rPr lang="en-US" dirty="0"/>
              <a:t>Nancy H. A. Burley, </a:t>
            </a:r>
            <a:r>
              <a:rPr lang="en-US" dirty="0" err="1"/>
              <a:t>Ed.D</a:t>
            </a:r>
            <a:r>
              <a:rPr lang="en-US" dirty="0"/>
              <a:t>    </a:t>
            </a:r>
            <a:r>
              <a:rPr lang="en-US" dirty="0">
                <a:hlinkClick r:id="rId2"/>
              </a:rPr>
              <a:t>nburley@govst.edu</a:t>
            </a:r>
            <a:endParaRPr lang="en-US" dirty="0"/>
          </a:p>
          <a:p>
            <a:pPr marL="45720" indent="0">
              <a:buNone/>
            </a:pPr>
            <a:endParaRPr lang="en-US" dirty="0"/>
          </a:p>
          <a:p>
            <a:pPr marL="45720" indent="0">
              <a:buNone/>
            </a:pPr>
            <a:r>
              <a:rPr lang="en-US" dirty="0"/>
              <a:t>Shannon B. Dermer, Ph.D.   </a:t>
            </a:r>
            <a:r>
              <a:rPr lang="en-US" dirty="0">
                <a:hlinkClick r:id="rId3"/>
              </a:rPr>
              <a:t>sdermer@govst.edu</a:t>
            </a:r>
            <a:endParaRPr lang="en-US" dirty="0"/>
          </a:p>
          <a:p>
            <a:pPr marL="45720" indent="0">
              <a:buNone/>
            </a:pPr>
            <a:endParaRPr lang="en-US" dirty="0"/>
          </a:p>
          <a:p>
            <a:pPr marL="45720" indent="0">
              <a:buNone/>
            </a:pPr>
            <a:r>
              <a:rPr lang="en-US" dirty="0"/>
              <a:t>Cheryl Mejta, Ph.D.	   </a:t>
            </a:r>
            <a:r>
              <a:rPr lang="en-US" dirty="0">
                <a:hlinkClick r:id="rId4"/>
              </a:rPr>
              <a:t>cmejta@govst.edu</a:t>
            </a:r>
            <a:endParaRPr lang="en-US" dirty="0"/>
          </a:p>
          <a:p>
            <a:pPr marL="45720" indent="0">
              <a:buNone/>
            </a:pPr>
            <a:endParaRPr lang="en-US" dirty="0"/>
          </a:p>
        </p:txBody>
      </p:sp>
    </p:spTree>
    <p:extLst>
      <p:ext uri="{BB962C8B-B14F-4D97-AF65-F5344CB8AC3E}">
        <p14:creationId xmlns:p14="http://schemas.microsoft.com/office/powerpoint/2010/main" val="14729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 </a:t>
            </a:r>
            <a:br>
              <a:rPr lang="en-US" dirty="0"/>
            </a:br>
            <a:endParaRPr lang="en-US" dirty="0"/>
          </a:p>
        </p:txBody>
      </p:sp>
      <p:sp>
        <p:nvSpPr>
          <p:cNvPr id="3" name="Content Placeholder 2"/>
          <p:cNvSpPr>
            <a:spLocks noGrp="1"/>
          </p:cNvSpPr>
          <p:nvPr>
            <p:ph idx="1"/>
          </p:nvPr>
        </p:nvSpPr>
        <p:spPr/>
        <p:txBody>
          <a:bodyPr/>
          <a:lstStyle/>
          <a:p>
            <a:pPr marL="560070" indent="-514350">
              <a:buFont typeface="+mj-lt"/>
              <a:buAutoNum type="romanUcPeriod"/>
            </a:pPr>
            <a:r>
              <a:rPr lang="en-US" dirty="0"/>
              <a:t>Research on the impact of adverse childhood and adult experiences on health especially mental health and substance use disorders</a:t>
            </a:r>
          </a:p>
          <a:p>
            <a:pPr marL="560070" indent="-514350">
              <a:buFont typeface="+mj-lt"/>
              <a:buAutoNum type="romanUcPeriod"/>
            </a:pPr>
            <a:r>
              <a:rPr lang="en-US" dirty="0" err="1"/>
              <a:t>Traum</a:t>
            </a:r>
            <a:r>
              <a:rPr lang="en-US" dirty="0"/>
              <a:t>-informed Treatment Approaches</a:t>
            </a:r>
          </a:p>
          <a:p>
            <a:pPr marL="560070" indent="-514350">
              <a:buFont typeface="+mj-lt"/>
              <a:buAutoNum type="romanUcPeriod"/>
            </a:pPr>
            <a:r>
              <a:rPr lang="en-US" dirty="0"/>
              <a:t>Online Curriculum of Trauma-Informed </a:t>
            </a:r>
          </a:p>
        </p:txBody>
      </p:sp>
    </p:spTree>
    <p:extLst>
      <p:ext uri="{BB962C8B-B14F-4D97-AF65-F5344CB8AC3E}">
        <p14:creationId xmlns:p14="http://schemas.microsoft.com/office/powerpoint/2010/main" val="247905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Overall impact of trauma on physical and behavioral health</a:t>
            </a:r>
          </a:p>
        </p:txBody>
      </p:sp>
      <p:pic>
        <p:nvPicPr>
          <p:cNvPr id="2" name="Content Placeholder 1" descr="Free vector graphic: Mental, Health, Mental Health - Free ..."/>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170097" y="2770188"/>
            <a:ext cx="4803805" cy="3092450"/>
          </a:xfrm>
        </p:spPr>
      </p:pic>
    </p:spTree>
    <p:extLst>
      <p:ext uri="{BB962C8B-B14F-4D97-AF65-F5344CB8AC3E}">
        <p14:creationId xmlns:p14="http://schemas.microsoft.com/office/powerpoint/2010/main" val="382322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5501"/>
            <a:ext cx="7315200" cy="990599"/>
          </a:xfrm>
        </p:spPr>
        <p:txBody>
          <a:bodyPr anchor="t"/>
          <a:lstStyle/>
          <a:p>
            <a:r>
              <a:rPr lang="en-US" dirty="0"/>
              <a:t>Trauma</a:t>
            </a:r>
          </a:p>
        </p:txBody>
      </p:sp>
      <p:sp>
        <p:nvSpPr>
          <p:cNvPr id="3" name="Content Placeholder 2"/>
          <p:cNvSpPr>
            <a:spLocks noGrp="1"/>
          </p:cNvSpPr>
          <p:nvPr>
            <p:ph idx="1"/>
          </p:nvPr>
        </p:nvSpPr>
        <p:spPr>
          <a:xfrm>
            <a:off x="914400" y="1993901"/>
            <a:ext cx="7315200" cy="3187699"/>
          </a:xfrm>
        </p:spPr>
        <p:txBody>
          <a:bodyPr>
            <a:normAutofit/>
          </a:bodyPr>
          <a:lstStyle/>
          <a:p>
            <a:r>
              <a:rPr lang="en-US" dirty="0"/>
              <a:t>In the United States, 61 percent of men and 51 percent of women report exposure to at least one lifetime traumatic event, and 90 percent of clients in public behavioral health care settings have experienced trauma. If trauma goes unaddressed, people with mental illnesses and addictions will have poor physical health outcomes and ignoring trauma can hinder recovery. To ensure the best possible health outcomes, all care — in all health settings — must address trauma in a safe and sensitive way.</a:t>
            </a:r>
          </a:p>
        </p:txBody>
      </p:sp>
      <p:sp>
        <p:nvSpPr>
          <p:cNvPr id="4" name="Rectangle 3"/>
          <p:cNvSpPr/>
          <p:nvPr/>
        </p:nvSpPr>
        <p:spPr>
          <a:xfrm>
            <a:off x="706582" y="5348800"/>
            <a:ext cx="7928264" cy="300082"/>
          </a:xfrm>
          <a:prstGeom prst="rect">
            <a:avLst/>
          </a:prstGeom>
        </p:spPr>
        <p:txBody>
          <a:bodyPr wrap="square">
            <a:spAutoFit/>
          </a:bodyPr>
          <a:lstStyle/>
          <a:p>
            <a:r>
              <a:rPr lang="en-US" sz="1350" dirty="0">
                <a:hlinkClick r:id="rId2"/>
              </a:rPr>
              <a:t>https://www.integration.samhsa.gov/clinical-practice/trauma#ACE_Trauma_PTSD_Resources</a:t>
            </a:r>
            <a:endParaRPr lang="en-US" sz="1350" dirty="0"/>
          </a:p>
        </p:txBody>
      </p:sp>
    </p:spTree>
    <p:extLst>
      <p:ext uri="{BB962C8B-B14F-4D97-AF65-F5344CB8AC3E}">
        <p14:creationId xmlns:p14="http://schemas.microsoft.com/office/powerpoint/2010/main" val="213700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a:t>
            </a:r>
          </a:p>
        </p:txBody>
      </p:sp>
      <p:sp>
        <p:nvSpPr>
          <p:cNvPr id="3" name="Content Placeholder 2"/>
          <p:cNvSpPr>
            <a:spLocks noGrp="1"/>
          </p:cNvSpPr>
          <p:nvPr>
            <p:ph idx="1"/>
          </p:nvPr>
        </p:nvSpPr>
        <p:spPr/>
        <p:txBody>
          <a:bodyPr/>
          <a:lstStyle/>
          <a:p>
            <a:r>
              <a:rPr lang="en-US" dirty="0"/>
              <a:t> "an event, series of events, or set of circumstances that is experienced by an individual as physically or emotionally harmful or life threatening and that has lasting adverse effects on the individual’s functioning and mental, physical, social, emotional, or spiritual well-being.“</a:t>
            </a:r>
          </a:p>
          <a:p>
            <a:endParaRPr lang="en-US" dirty="0"/>
          </a:p>
          <a:p>
            <a:endParaRPr lang="en-US" dirty="0"/>
          </a:p>
          <a:p>
            <a:endParaRPr lang="en-US" dirty="0"/>
          </a:p>
          <a:p>
            <a:r>
              <a:rPr lang="en-US" sz="1050" dirty="0"/>
              <a:t>The U.S. Department of Health and Human Services SAMHSA, https://www.hhs.gov</a:t>
            </a:r>
            <a:endParaRPr lang="en-US" sz="1400" dirty="0"/>
          </a:p>
        </p:txBody>
      </p:sp>
    </p:spTree>
    <p:extLst>
      <p:ext uri="{BB962C8B-B14F-4D97-AF65-F5344CB8AC3E}">
        <p14:creationId xmlns:p14="http://schemas.microsoft.com/office/powerpoint/2010/main" val="284357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Recognizing Trauma</a:t>
            </a:r>
          </a:p>
        </p:txBody>
      </p:sp>
      <p:sp>
        <p:nvSpPr>
          <p:cNvPr id="3" name="Content Placeholder 2"/>
          <p:cNvSpPr>
            <a:spLocks noGrp="1"/>
          </p:cNvSpPr>
          <p:nvPr>
            <p:ph idx="1"/>
          </p:nvPr>
        </p:nvSpPr>
        <p:spPr/>
        <p:txBody>
          <a:bodyPr>
            <a:normAutofit fontScale="92500" lnSpcReduction="20000"/>
          </a:bodyPr>
          <a:lstStyle/>
          <a:p>
            <a:r>
              <a:rPr lang="en-US" dirty="0"/>
              <a:t>Trauma is a risk factor in nearly all behavioral health and substance use disorders.</a:t>
            </a:r>
          </a:p>
          <a:p>
            <a:r>
              <a:rPr lang="en-US" dirty="0"/>
              <a:t>Trauma can occur from:</a:t>
            </a:r>
          </a:p>
          <a:p>
            <a:pPr lvl="1"/>
            <a:r>
              <a:rPr lang="en-US" dirty="0"/>
              <a:t>Childhood abuse or neglect</a:t>
            </a:r>
          </a:p>
          <a:p>
            <a:pPr lvl="1"/>
            <a:r>
              <a:rPr lang="en-US" dirty="0"/>
              <a:t>Physical, emotional, or sexual abuse</a:t>
            </a:r>
          </a:p>
          <a:p>
            <a:pPr lvl="1"/>
            <a:r>
              <a:rPr lang="en-US" dirty="0"/>
              <a:t>Accidents and natural disasters</a:t>
            </a:r>
          </a:p>
          <a:p>
            <a:pPr lvl="1"/>
            <a:r>
              <a:rPr lang="en-US" dirty="0"/>
              <a:t>Witnessing acts of violence</a:t>
            </a:r>
          </a:p>
          <a:p>
            <a:pPr lvl="1"/>
            <a:r>
              <a:rPr lang="en-US" dirty="0"/>
              <a:t>Grief and loss</a:t>
            </a:r>
          </a:p>
          <a:p>
            <a:pPr lvl="1"/>
            <a:r>
              <a:rPr lang="en-US" dirty="0"/>
              <a:t>Medical interventions</a:t>
            </a:r>
          </a:p>
          <a:p>
            <a:pPr lvl="1"/>
            <a:r>
              <a:rPr lang="en-US" dirty="0"/>
              <a:t>Cultural, intergenerational and historical trauma</a:t>
            </a:r>
          </a:p>
          <a:p>
            <a:pPr lvl="1"/>
            <a:r>
              <a:rPr lang="en-US" dirty="0"/>
              <a:t>Medical interventions</a:t>
            </a:r>
          </a:p>
        </p:txBody>
      </p:sp>
    </p:spTree>
    <p:extLst>
      <p:ext uri="{BB962C8B-B14F-4D97-AF65-F5344CB8AC3E}">
        <p14:creationId xmlns:p14="http://schemas.microsoft.com/office/powerpoint/2010/main" val="62978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00875"/>
            <a:ext cx="7315200" cy="845425"/>
          </a:xfrm>
        </p:spPr>
        <p:txBody>
          <a:bodyPr anchor="t">
            <a:normAutofit/>
          </a:bodyPr>
          <a:lstStyle/>
          <a:p>
            <a:r>
              <a:rPr lang="en-US" dirty="0"/>
              <a:t>The Effects of Trauma </a:t>
            </a:r>
          </a:p>
        </p:txBody>
      </p:sp>
      <p:sp>
        <p:nvSpPr>
          <p:cNvPr id="3" name="Content Placeholder 2"/>
          <p:cNvSpPr>
            <a:spLocks noGrp="1"/>
          </p:cNvSpPr>
          <p:nvPr>
            <p:ph sz="quarter" idx="13"/>
          </p:nvPr>
        </p:nvSpPr>
        <p:spPr>
          <a:xfrm>
            <a:off x="914400" y="2374900"/>
            <a:ext cx="3566160" cy="3251200"/>
          </a:xfrm>
        </p:spPr>
        <p:txBody>
          <a:bodyPr>
            <a:normAutofit lnSpcReduction="10000"/>
          </a:bodyPr>
          <a:lstStyle/>
          <a:p>
            <a:r>
              <a:rPr lang="en-US" dirty="0"/>
              <a:t>Bidirectional relationship- mental illness increases the risk of experiencing trauma, and trauma increases the risk of developing psychological symptoms and mental disorders. </a:t>
            </a:r>
          </a:p>
          <a:p>
            <a:r>
              <a:rPr lang="en-US" dirty="0"/>
              <a:t>Traumatic stress increases the risk for mental illness, </a:t>
            </a:r>
            <a:r>
              <a:rPr lang="en-US" sz="1400" dirty="0"/>
              <a:t>(Spitzer, Vogel, </a:t>
            </a:r>
            <a:r>
              <a:rPr lang="en-US" sz="1400" dirty="0" err="1"/>
              <a:t>Barnow</a:t>
            </a:r>
            <a:r>
              <a:rPr lang="en-US" sz="1400" dirty="0"/>
              <a:t>, </a:t>
            </a:r>
            <a:r>
              <a:rPr lang="en-US" sz="1400" dirty="0" err="1"/>
              <a:t>Freyberger</a:t>
            </a:r>
            <a:r>
              <a:rPr lang="en-US" sz="1400" dirty="0"/>
              <a:t> &amp; </a:t>
            </a:r>
            <a:r>
              <a:rPr lang="en-US" sz="1400" dirty="0" err="1"/>
              <a:t>Grabe</a:t>
            </a:r>
            <a:r>
              <a:rPr lang="en-US" sz="1400" dirty="0"/>
              <a:t>, 2007). </a:t>
            </a:r>
          </a:p>
          <a:p>
            <a:endParaRPr lang="en-US" sz="1400" dirty="0"/>
          </a:p>
        </p:txBody>
      </p:sp>
      <p:pic>
        <p:nvPicPr>
          <p:cNvPr id="5" name="Content Placeholder 4" descr="Sistah &lt;strong&gt;Mental&lt;/strong&gt; &lt;strong&gt;Health&lt;/strong&gt; &amp; Wellness: Crazy Black Woman"/>
          <p:cNvPicPr>
            <a:picLocks noGrp="1" noChangeAspect="1"/>
          </p:cNvPicPr>
          <p:nvPr>
            <p:ph sz="quarter" idx="14"/>
          </p:nvPr>
        </p:nvPicPr>
        <p:blipFill>
          <a:blip r:embed="rId2" cstate="email">
            <a:extLst>
              <a:ext uri="{28A0092B-C50C-407E-A947-70E740481C1C}">
                <a14:useLocalDpi xmlns:a14="http://schemas.microsoft.com/office/drawing/2010/main" val="0"/>
              </a:ext>
            </a:extLst>
          </a:blip>
          <a:stretch>
            <a:fillRect/>
          </a:stretch>
        </p:blipFill>
        <p:spPr>
          <a:xfrm>
            <a:off x="4681538" y="2806700"/>
            <a:ext cx="3567112" cy="2220896"/>
          </a:xfrm>
        </p:spPr>
      </p:pic>
    </p:spTree>
    <p:extLst>
      <p:ext uri="{BB962C8B-B14F-4D97-AF65-F5344CB8AC3E}">
        <p14:creationId xmlns:p14="http://schemas.microsoft.com/office/powerpoint/2010/main" val="10141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902287" cy="536648"/>
          </a:xfrm>
        </p:spPr>
        <p:txBody>
          <a:bodyPr>
            <a:normAutofit fontScale="90000"/>
          </a:bodyPr>
          <a:lstStyle/>
          <a:p>
            <a:r>
              <a:rPr lang="en-US" dirty="0"/>
              <a:t>Symptoms of Trauma Checklist</a:t>
            </a:r>
          </a:p>
        </p:txBody>
      </p:sp>
      <p:sp>
        <p:nvSpPr>
          <p:cNvPr id="3" name="Content Placeholder 2"/>
          <p:cNvSpPr>
            <a:spLocks noGrp="1"/>
          </p:cNvSpPr>
          <p:nvPr>
            <p:ph idx="1"/>
          </p:nvPr>
        </p:nvSpPr>
        <p:spPr>
          <a:xfrm>
            <a:off x="628650" y="1750868"/>
            <a:ext cx="7975023" cy="4156364"/>
          </a:xfrm>
        </p:spPr>
        <p:txBody>
          <a:bodyPr>
            <a:normAutofit fontScale="85000" lnSpcReduction="20000"/>
          </a:bodyPr>
          <a:lstStyle/>
          <a:p>
            <a:r>
              <a:rPr lang="en-US" dirty="0"/>
              <a:t>Headaches, backaches, stomachaches, etc. </a:t>
            </a:r>
          </a:p>
          <a:p>
            <a:r>
              <a:rPr lang="en-US" dirty="0"/>
              <a:t>Sudden sweating and/or heart palpitations </a:t>
            </a:r>
          </a:p>
          <a:p>
            <a:r>
              <a:rPr lang="en-US" dirty="0"/>
              <a:t>Changes in sleep patterns, appetite, interest in sex </a:t>
            </a:r>
          </a:p>
          <a:p>
            <a:r>
              <a:rPr lang="en-US" dirty="0"/>
              <a:t>Constipation or diarrhea </a:t>
            </a:r>
          </a:p>
          <a:p>
            <a:r>
              <a:rPr lang="en-US" dirty="0"/>
              <a:t>Easily startled by noises or unexpected touch </a:t>
            </a:r>
          </a:p>
          <a:p>
            <a:r>
              <a:rPr lang="en-US" dirty="0"/>
              <a:t>More susceptible to colds and illnesses </a:t>
            </a:r>
          </a:p>
          <a:p>
            <a:r>
              <a:rPr lang="en-US" dirty="0"/>
              <a:t>Increased use of alcohol or drugs and/or overeating </a:t>
            </a:r>
          </a:p>
          <a:p>
            <a:r>
              <a:rPr lang="en-US" dirty="0"/>
              <a:t>Fear, depression, anxiety </a:t>
            </a:r>
          </a:p>
          <a:p>
            <a:r>
              <a:rPr lang="en-US" dirty="0"/>
              <a:t>Outbursts of anger or rage </a:t>
            </a:r>
          </a:p>
          <a:p>
            <a:r>
              <a:rPr lang="en-US" dirty="0"/>
              <a:t>Emotional swings Nightmares and flashbacks — re-experiencing the trauma </a:t>
            </a:r>
          </a:p>
          <a:p>
            <a:r>
              <a:rPr lang="en-US" dirty="0"/>
              <a:t>Tendency to isolate oneself or feelings of detachment </a:t>
            </a:r>
          </a:p>
          <a:p>
            <a:r>
              <a:rPr lang="en-US" dirty="0"/>
              <a:t>Difficulty trusting and/or feelings of betrayal </a:t>
            </a:r>
          </a:p>
          <a:p>
            <a:r>
              <a:rPr lang="en-US" dirty="0"/>
              <a:t>Self-blame, survivor guilt, or shame </a:t>
            </a:r>
          </a:p>
          <a:p>
            <a:r>
              <a:rPr lang="en-US" dirty="0"/>
              <a:t>Diminished interest in everyday activities </a:t>
            </a:r>
          </a:p>
          <a:p>
            <a:pPr marL="0" indent="0">
              <a:buNone/>
            </a:pPr>
            <a:r>
              <a:rPr lang="en-US" dirty="0"/>
              <a:t>(National Council for Community Behavioral Healthcare)</a:t>
            </a:r>
          </a:p>
        </p:txBody>
      </p:sp>
    </p:spTree>
    <p:extLst>
      <p:ext uri="{BB962C8B-B14F-4D97-AF65-F5344CB8AC3E}">
        <p14:creationId xmlns:p14="http://schemas.microsoft.com/office/powerpoint/2010/main" val="3843654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1A8D75E43FFE14FB82575B66E725103" ma:contentTypeVersion="1" ma:contentTypeDescription="Create a new document." ma:contentTypeScope="" ma:versionID="948c54da48fc1c322e5dac7a9b20577b">
  <xsd:schema xmlns:xsd="http://www.w3.org/2001/XMLSchema" xmlns:xs="http://www.w3.org/2001/XMLSchema" xmlns:p="http://schemas.microsoft.com/office/2006/metadata/properties" xmlns:ns1="http://schemas.microsoft.com/sharepoint/v3" xmlns:ns2="62029a35-c967-4b74-812b-93a9c40f0ac4" targetNamespace="http://schemas.microsoft.com/office/2006/metadata/properties" ma:root="true" ma:fieldsID="61f0a4129492827cb09e51e1f3fa1d6d" ns1:_="" ns2:_="">
    <xsd:import namespace="http://schemas.microsoft.com/sharepoint/v3"/>
    <xsd:import namespace="62029a35-c967-4b74-812b-93a9c40f0ac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029a35-c967-4b74-812b-93a9c40f0a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62029a35-c967-4b74-812b-93a9c40f0ac4">622J4QTNWJSU-712-20</_dlc_DocId>
    <_dlc_DocIdUrl xmlns="62029a35-c967-4b74-812b-93a9c40f0ac4">
      <Url>https://mygsu.govst.edu/facultystaffinformation/Marketing/_layouts/15/DocIdRedir.aspx?ID=622J4QTNWJSU-712-20</Url>
      <Description>622J4QTNWJSU-712-20</Description>
    </_dlc_DocIdUrl>
  </documentManagement>
</p:properties>
</file>

<file path=customXml/itemProps1.xml><?xml version="1.0" encoding="utf-8"?>
<ds:datastoreItem xmlns:ds="http://schemas.openxmlformats.org/officeDocument/2006/customXml" ds:itemID="{1401606E-C492-4B82-AB9A-179AE2A04FF5}">
  <ds:schemaRefs>
    <ds:schemaRef ds:uri="http://schemas.microsoft.com/sharepoint/events"/>
  </ds:schemaRefs>
</ds:datastoreItem>
</file>

<file path=customXml/itemProps2.xml><?xml version="1.0" encoding="utf-8"?>
<ds:datastoreItem xmlns:ds="http://schemas.openxmlformats.org/officeDocument/2006/customXml" ds:itemID="{9E2CCDD0-4F34-4D12-811D-AE2BDD7A8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029a35-c967-4b74-812b-93a9c40f0a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CB1A01-6642-4F03-A0D9-97C1886B2D15}">
  <ds:schemaRefs>
    <ds:schemaRef ds:uri="http://schemas.microsoft.com/sharepoint/v3/contenttype/forms"/>
  </ds:schemaRefs>
</ds:datastoreItem>
</file>

<file path=customXml/itemProps4.xml><?xml version="1.0" encoding="utf-8"?>
<ds:datastoreItem xmlns:ds="http://schemas.openxmlformats.org/officeDocument/2006/customXml" ds:itemID="{F4092290-E2F8-45C0-A58E-276998A6523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2029a35-c967-4b74-812b-93a9c40f0ac4"/>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Perspective.thmx</Template>
  <TotalTime>3436</TotalTime>
  <Words>1787</Words>
  <Application>Microsoft Office PowerPoint</Application>
  <PresentationFormat>On-screen Show (4:3)</PresentationFormat>
  <Paragraphs>208</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Perspective</vt:lpstr>
      <vt:lpstr>Building Trauma Informed Treatment in Clinical Practice: A Curriculum for Addictions and Mental Health Students and Counselors</vt:lpstr>
      <vt:lpstr>Objectives</vt:lpstr>
      <vt:lpstr>Outline  </vt:lpstr>
      <vt:lpstr>Overall impact of trauma on physical and behavioral health</vt:lpstr>
      <vt:lpstr>Trauma</vt:lpstr>
      <vt:lpstr>Trauma</vt:lpstr>
      <vt:lpstr>The Importance of Recognizing Trauma</vt:lpstr>
      <vt:lpstr>The Effects of Trauma </vt:lpstr>
      <vt:lpstr>Symptoms of Trauma Checklist</vt:lpstr>
      <vt:lpstr>Trauma-Informed Care</vt:lpstr>
      <vt:lpstr>PowerPoint Presentation</vt:lpstr>
      <vt:lpstr>Example of Study on ACEs and Opioid Abuse</vt:lpstr>
      <vt:lpstr>The Impact of Trauma and substance use disorders</vt:lpstr>
      <vt:lpstr>Trauma Syndromes in Non-Western Cultures</vt:lpstr>
      <vt:lpstr>Online Curriculum on Trauma-informed Treatment for Mental Health and Substance Use Counselors  </vt:lpstr>
      <vt:lpstr>Governors State University</vt:lpstr>
      <vt:lpstr>Behavioral Health Education and Training Grant</vt:lpstr>
      <vt:lpstr>Goals </vt:lpstr>
      <vt:lpstr>Internship </vt:lpstr>
      <vt:lpstr>Student Agreement </vt:lpstr>
      <vt:lpstr>Online Training Course </vt:lpstr>
      <vt:lpstr>BHWET Grant - Overview of the Course Curriculum </vt:lpstr>
      <vt:lpstr> BHWET Grant Books for Faculty &amp; Students</vt:lpstr>
      <vt:lpstr>BHWET Grant</vt:lpstr>
      <vt:lpstr>Implications for Education and Treatment</vt:lpstr>
      <vt:lpstr>Where do we go from here?</vt:lpstr>
      <vt:lpstr>Governors State University Contact Information</vt:lpstr>
    </vt:vector>
  </TitlesOfParts>
  <Company>gsu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Needham</dc:creator>
  <cp:keywords/>
  <dc:description/>
  <cp:lastModifiedBy>Jessica Keene</cp:lastModifiedBy>
  <cp:revision>46</cp:revision>
  <cp:lastPrinted>2019-07-11T15:10:28Z</cp:lastPrinted>
  <dcterms:created xsi:type="dcterms:W3CDTF">2013-03-06T20:07:21Z</dcterms:created>
  <dcterms:modified xsi:type="dcterms:W3CDTF">2019-07-16T14:45:34Z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0x010100D1A8D75E43FFE14FB82575B66E725103</vt:lpwstr>
  </property>
  <property fmtid="{D5CDD505-2E9C-101B-9397-08002B2CF9AE}" pid="3" name="_dlc_DocIdItemGuid">
    <vt:lpwstr>bd39fde6-dde2-4d6f-9c7d-53c8a9a1585a</vt:lpwstr>
  </property>
</Properties>
</file>